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1" r:id="rId1"/>
  </p:sldMasterIdLst>
  <p:notesMasterIdLst>
    <p:notesMasterId r:id="rId23"/>
  </p:notesMasterIdLst>
  <p:sldIdLst>
    <p:sldId id="256" r:id="rId2"/>
    <p:sldId id="257" r:id="rId3"/>
    <p:sldId id="258" r:id="rId4"/>
    <p:sldId id="259" r:id="rId5"/>
    <p:sldId id="276" r:id="rId6"/>
    <p:sldId id="277" r:id="rId7"/>
    <p:sldId id="261" r:id="rId8"/>
    <p:sldId id="262" r:id="rId9"/>
    <p:sldId id="263" r:id="rId10"/>
    <p:sldId id="264" r:id="rId11"/>
    <p:sldId id="265" r:id="rId12"/>
    <p:sldId id="266" r:id="rId13"/>
    <p:sldId id="267" r:id="rId14"/>
    <p:sldId id="268" r:id="rId15"/>
    <p:sldId id="278" r:id="rId16"/>
    <p:sldId id="270" r:id="rId17"/>
    <p:sldId id="271" r:id="rId18"/>
    <p:sldId id="272" r:id="rId19"/>
    <p:sldId id="273" r:id="rId20"/>
    <p:sldId id="274" r:id="rId21"/>
    <p:sldId id="27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iiocsNH5mLsbP+7Yr5pxqqCMW8U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e Thi Phuong Dung (FPTU DN)"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CC5F93-AE2A-DE27-A43D-9726D2A166BB}" v="254" dt="2022-05-28T10:23:37.6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964"/>
    <p:restoredTop sz="96053"/>
  </p:normalViewPr>
  <p:slideViewPr>
    <p:cSldViewPr snapToGrid="0">
      <p:cViewPr varScale="1">
        <p:scale>
          <a:sx n="101" d="100"/>
          <a:sy n="101" d="100"/>
        </p:scale>
        <p:origin x="224"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37" Type="http://schemas.microsoft.com/office/2015/10/relationships/revisionInfo" Target="revisionInfo.xml"/><Relationship Id="rId31" Type="http://customschemas.google.com/relationships/presentationmetadata" Target="metadata"/><Relationship Id="rId32" Type="http://schemas.openxmlformats.org/officeDocument/2006/relationships/commentAuthors" Target="commentAuthor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3AA997-E2EC-4B6F-9DF4-D919BEC90403}" type="doc">
      <dgm:prSet loTypeId="urn:microsoft.com/office/officeart/2005/8/layout/hierarchy1" loCatId="hierarchy" qsTypeId="urn:microsoft.com/office/officeart/2005/8/quickstyle/simple1" qsCatId="simple" csTypeId="urn:microsoft.com/office/officeart/2005/8/colors/colorful2" csCatId="colorful"/>
      <dgm:spPr/>
      <dgm:t>
        <a:bodyPr/>
        <a:lstStyle/>
        <a:p>
          <a:endParaRPr lang="en-US"/>
        </a:p>
      </dgm:t>
    </dgm:pt>
    <dgm:pt modelId="{FE029CFD-0F32-41EF-BB45-AA216BBC0335}">
      <dgm:prSet/>
      <dgm:spPr/>
      <dgm:t>
        <a:bodyPr/>
        <a:lstStyle/>
        <a:p>
          <a:r>
            <a:rPr lang="en-US" b="1"/>
            <a:t>Agenda</a:t>
          </a:r>
          <a:endParaRPr lang="en-US"/>
        </a:p>
      </dgm:t>
    </dgm:pt>
    <dgm:pt modelId="{3DA977C0-D989-4EB2-BD1F-F0B0214A5CE8}" type="parTrans" cxnId="{7C60FEB3-ACDE-46BC-9449-C1580DB07BD6}">
      <dgm:prSet/>
      <dgm:spPr/>
      <dgm:t>
        <a:bodyPr/>
        <a:lstStyle/>
        <a:p>
          <a:endParaRPr lang="en-US"/>
        </a:p>
      </dgm:t>
    </dgm:pt>
    <dgm:pt modelId="{53DB39E7-8E70-476C-86AF-19C6B3FE55EE}" type="sibTrans" cxnId="{7C60FEB3-ACDE-46BC-9449-C1580DB07BD6}">
      <dgm:prSet/>
      <dgm:spPr/>
      <dgm:t>
        <a:bodyPr/>
        <a:lstStyle/>
        <a:p>
          <a:endParaRPr lang="en-US"/>
        </a:p>
      </dgm:t>
    </dgm:pt>
    <dgm:pt modelId="{D936D59F-3530-474B-A150-C1D2B5F2EE92}">
      <dgm:prSet/>
      <dgm:spPr/>
      <dgm:t>
        <a:bodyPr/>
        <a:lstStyle/>
        <a:p>
          <a:r>
            <a:rPr lang="en-US" b="1"/>
            <a:t>The outline of items to be discussed and tasks to be accomplished during a meeting.	</a:t>
          </a:r>
          <a:endParaRPr lang="en-US"/>
        </a:p>
      </dgm:t>
    </dgm:pt>
    <dgm:pt modelId="{0299A486-0B85-4379-9AB9-6AC4F1CE114F}" type="parTrans" cxnId="{90CF5723-FC50-4BA0-86AE-FC6A86519545}">
      <dgm:prSet/>
      <dgm:spPr/>
      <dgm:t>
        <a:bodyPr/>
        <a:lstStyle/>
        <a:p>
          <a:endParaRPr lang="en-US"/>
        </a:p>
      </dgm:t>
    </dgm:pt>
    <dgm:pt modelId="{AD7E6C13-05D0-461F-99F9-A8D1410D50AA}" type="sibTrans" cxnId="{90CF5723-FC50-4BA0-86AE-FC6A86519545}">
      <dgm:prSet/>
      <dgm:spPr/>
      <dgm:t>
        <a:bodyPr/>
        <a:lstStyle/>
        <a:p>
          <a:endParaRPr lang="en-US"/>
        </a:p>
      </dgm:t>
    </dgm:pt>
    <dgm:pt modelId="{660B4BD8-46C3-42A8-ADEA-70891AA3A630}" type="pres">
      <dgm:prSet presAssocID="{E33AA997-E2EC-4B6F-9DF4-D919BEC90403}" presName="hierChild1" presStyleCnt="0">
        <dgm:presLayoutVars>
          <dgm:chPref val="1"/>
          <dgm:dir/>
          <dgm:animOne val="branch"/>
          <dgm:animLvl val="lvl"/>
          <dgm:resizeHandles/>
        </dgm:presLayoutVars>
      </dgm:prSet>
      <dgm:spPr/>
      <dgm:t>
        <a:bodyPr/>
        <a:lstStyle/>
        <a:p>
          <a:endParaRPr lang="en-US"/>
        </a:p>
      </dgm:t>
    </dgm:pt>
    <dgm:pt modelId="{0F162E3F-A16A-4F06-BE64-33933DF52E68}" type="pres">
      <dgm:prSet presAssocID="{FE029CFD-0F32-41EF-BB45-AA216BBC0335}" presName="hierRoot1" presStyleCnt="0"/>
      <dgm:spPr/>
    </dgm:pt>
    <dgm:pt modelId="{AA2C3CE9-E5A9-4E02-BB5C-9126CCB8A540}" type="pres">
      <dgm:prSet presAssocID="{FE029CFD-0F32-41EF-BB45-AA216BBC0335}" presName="composite" presStyleCnt="0"/>
      <dgm:spPr/>
    </dgm:pt>
    <dgm:pt modelId="{BD950A1A-C1EC-4A3C-8637-8715A38611FE}" type="pres">
      <dgm:prSet presAssocID="{FE029CFD-0F32-41EF-BB45-AA216BBC0335}" presName="background" presStyleLbl="node0" presStyleIdx="0" presStyleCnt="2"/>
      <dgm:spPr/>
    </dgm:pt>
    <dgm:pt modelId="{E534DA89-7F52-4F1B-9D51-D72EFFD27A8F}" type="pres">
      <dgm:prSet presAssocID="{FE029CFD-0F32-41EF-BB45-AA216BBC0335}" presName="text" presStyleLbl="fgAcc0" presStyleIdx="0" presStyleCnt="2">
        <dgm:presLayoutVars>
          <dgm:chPref val="3"/>
        </dgm:presLayoutVars>
      </dgm:prSet>
      <dgm:spPr/>
      <dgm:t>
        <a:bodyPr/>
        <a:lstStyle/>
        <a:p>
          <a:endParaRPr lang="en-US"/>
        </a:p>
      </dgm:t>
    </dgm:pt>
    <dgm:pt modelId="{906C6DF4-F59C-45BE-A71A-DF14B1B0C2F2}" type="pres">
      <dgm:prSet presAssocID="{FE029CFD-0F32-41EF-BB45-AA216BBC0335}" presName="hierChild2" presStyleCnt="0"/>
      <dgm:spPr/>
    </dgm:pt>
    <dgm:pt modelId="{CFE96657-9548-4985-A763-11E3902B0BB8}" type="pres">
      <dgm:prSet presAssocID="{D936D59F-3530-474B-A150-C1D2B5F2EE92}" presName="hierRoot1" presStyleCnt="0"/>
      <dgm:spPr/>
    </dgm:pt>
    <dgm:pt modelId="{A9C27425-A4C7-4FD0-A523-DB45CD81E437}" type="pres">
      <dgm:prSet presAssocID="{D936D59F-3530-474B-A150-C1D2B5F2EE92}" presName="composite" presStyleCnt="0"/>
      <dgm:spPr/>
    </dgm:pt>
    <dgm:pt modelId="{D5597B3D-B62E-4666-9E02-366B2CDCE212}" type="pres">
      <dgm:prSet presAssocID="{D936D59F-3530-474B-A150-C1D2B5F2EE92}" presName="background" presStyleLbl="node0" presStyleIdx="1" presStyleCnt="2"/>
      <dgm:spPr/>
    </dgm:pt>
    <dgm:pt modelId="{BBF97ED2-1BE6-4FB3-ACE0-F8E6A4E71DFF}" type="pres">
      <dgm:prSet presAssocID="{D936D59F-3530-474B-A150-C1D2B5F2EE92}" presName="text" presStyleLbl="fgAcc0" presStyleIdx="1" presStyleCnt="2">
        <dgm:presLayoutVars>
          <dgm:chPref val="3"/>
        </dgm:presLayoutVars>
      </dgm:prSet>
      <dgm:spPr/>
      <dgm:t>
        <a:bodyPr/>
        <a:lstStyle/>
        <a:p>
          <a:endParaRPr lang="en-US"/>
        </a:p>
      </dgm:t>
    </dgm:pt>
    <dgm:pt modelId="{2649BF8D-EB01-4EEC-B79F-A748931F5B7F}" type="pres">
      <dgm:prSet presAssocID="{D936D59F-3530-474B-A150-C1D2B5F2EE92}" presName="hierChild2" presStyleCnt="0"/>
      <dgm:spPr/>
    </dgm:pt>
  </dgm:ptLst>
  <dgm:cxnLst>
    <dgm:cxn modelId="{181B7828-FEA8-4A91-A915-F4D27EF8FA66}" type="presOf" srcId="{D936D59F-3530-474B-A150-C1D2B5F2EE92}" destId="{BBF97ED2-1BE6-4FB3-ACE0-F8E6A4E71DFF}" srcOrd="0" destOrd="0" presId="urn:microsoft.com/office/officeart/2005/8/layout/hierarchy1"/>
    <dgm:cxn modelId="{BA266FE0-53FB-4657-9575-578F9BA837CF}" type="presOf" srcId="{FE029CFD-0F32-41EF-BB45-AA216BBC0335}" destId="{E534DA89-7F52-4F1B-9D51-D72EFFD27A8F}" srcOrd="0" destOrd="0" presId="urn:microsoft.com/office/officeart/2005/8/layout/hierarchy1"/>
    <dgm:cxn modelId="{7C60FEB3-ACDE-46BC-9449-C1580DB07BD6}" srcId="{E33AA997-E2EC-4B6F-9DF4-D919BEC90403}" destId="{FE029CFD-0F32-41EF-BB45-AA216BBC0335}" srcOrd="0" destOrd="0" parTransId="{3DA977C0-D989-4EB2-BD1F-F0B0214A5CE8}" sibTransId="{53DB39E7-8E70-476C-86AF-19C6B3FE55EE}"/>
    <dgm:cxn modelId="{7EF7DA0D-0A0F-48ED-839C-DB1509362724}" type="presOf" srcId="{E33AA997-E2EC-4B6F-9DF4-D919BEC90403}" destId="{660B4BD8-46C3-42A8-ADEA-70891AA3A630}" srcOrd="0" destOrd="0" presId="urn:microsoft.com/office/officeart/2005/8/layout/hierarchy1"/>
    <dgm:cxn modelId="{90CF5723-FC50-4BA0-86AE-FC6A86519545}" srcId="{E33AA997-E2EC-4B6F-9DF4-D919BEC90403}" destId="{D936D59F-3530-474B-A150-C1D2B5F2EE92}" srcOrd="1" destOrd="0" parTransId="{0299A486-0B85-4379-9AB9-6AC4F1CE114F}" sibTransId="{AD7E6C13-05D0-461F-99F9-A8D1410D50AA}"/>
    <dgm:cxn modelId="{BE592143-996E-4B77-A4DB-4E40AD6F4942}" type="presParOf" srcId="{660B4BD8-46C3-42A8-ADEA-70891AA3A630}" destId="{0F162E3F-A16A-4F06-BE64-33933DF52E68}" srcOrd="0" destOrd="0" presId="urn:microsoft.com/office/officeart/2005/8/layout/hierarchy1"/>
    <dgm:cxn modelId="{7C5E5B3B-A4FB-48CF-AAE9-2D53A577F32F}" type="presParOf" srcId="{0F162E3F-A16A-4F06-BE64-33933DF52E68}" destId="{AA2C3CE9-E5A9-4E02-BB5C-9126CCB8A540}" srcOrd="0" destOrd="0" presId="urn:microsoft.com/office/officeart/2005/8/layout/hierarchy1"/>
    <dgm:cxn modelId="{CB50BAE6-9FFF-435B-8A11-CA3BF3548CEA}" type="presParOf" srcId="{AA2C3CE9-E5A9-4E02-BB5C-9126CCB8A540}" destId="{BD950A1A-C1EC-4A3C-8637-8715A38611FE}" srcOrd="0" destOrd="0" presId="urn:microsoft.com/office/officeart/2005/8/layout/hierarchy1"/>
    <dgm:cxn modelId="{BD973946-AC0F-47BE-B4DC-679516AA9810}" type="presParOf" srcId="{AA2C3CE9-E5A9-4E02-BB5C-9126CCB8A540}" destId="{E534DA89-7F52-4F1B-9D51-D72EFFD27A8F}" srcOrd="1" destOrd="0" presId="urn:microsoft.com/office/officeart/2005/8/layout/hierarchy1"/>
    <dgm:cxn modelId="{101451AE-BD65-49C0-B8F2-BCE9F994FE98}" type="presParOf" srcId="{0F162E3F-A16A-4F06-BE64-33933DF52E68}" destId="{906C6DF4-F59C-45BE-A71A-DF14B1B0C2F2}" srcOrd="1" destOrd="0" presId="urn:microsoft.com/office/officeart/2005/8/layout/hierarchy1"/>
    <dgm:cxn modelId="{4CA259D9-5941-43A8-AB89-2FC776D3440A}" type="presParOf" srcId="{660B4BD8-46C3-42A8-ADEA-70891AA3A630}" destId="{CFE96657-9548-4985-A763-11E3902B0BB8}" srcOrd="1" destOrd="0" presId="urn:microsoft.com/office/officeart/2005/8/layout/hierarchy1"/>
    <dgm:cxn modelId="{C94BE856-D0E8-42FC-9D68-87D4C3D3DB49}" type="presParOf" srcId="{CFE96657-9548-4985-A763-11E3902B0BB8}" destId="{A9C27425-A4C7-4FD0-A523-DB45CD81E437}" srcOrd="0" destOrd="0" presId="urn:microsoft.com/office/officeart/2005/8/layout/hierarchy1"/>
    <dgm:cxn modelId="{8AC35A35-60F6-429F-9CAB-89DA02972D5B}" type="presParOf" srcId="{A9C27425-A4C7-4FD0-A523-DB45CD81E437}" destId="{D5597B3D-B62E-4666-9E02-366B2CDCE212}" srcOrd="0" destOrd="0" presId="urn:microsoft.com/office/officeart/2005/8/layout/hierarchy1"/>
    <dgm:cxn modelId="{1ADA637A-D4CA-4E53-B7BF-31247C682046}" type="presParOf" srcId="{A9C27425-A4C7-4FD0-A523-DB45CD81E437}" destId="{BBF97ED2-1BE6-4FB3-ACE0-F8E6A4E71DFF}" srcOrd="1" destOrd="0" presId="urn:microsoft.com/office/officeart/2005/8/layout/hierarchy1"/>
    <dgm:cxn modelId="{A96AB67D-E407-4B60-B849-C7BB933F60CD}" type="presParOf" srcId="{CFE96657-9548-4985-A763-11E3902B0BB8}" destId="{2649BF8D-EB01-4EEC-B79F-A748931F5B7F}"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950A1A-C1EC-4A3C-8637-8715A38611FE}">
      <dsp:nvSpPr>
        <dsp:cNvPr id="0" name=""/>
        <dsp:cNvSpPr/>
      </dsp:nvSpPr>
      <dsp:spPr>
        <a:xfrm>
          <a:off x="134291" y="612"/>
          <a:ext cx="4332795" cy="27513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534DA89-7F52-4F1B-9D51-D72EFFD27A8F}">
      <dsp:nvSpPr>
        <dsp:cNvPr id="0" name=""/>
        <dsp:cNvSpPr/>
      </dsp:nvSpPr>
      <dsp:spPr>
        <a:xfrm>
          <a:off x="615713" y="457963"/>
          <a:ext cx="4332795" cy="275132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b="1" kern="1200"/>
            <a:t>Agenda</a:t>
          </a:r>
          <a:endParaRPr lang="en-US" sz="3300" kern="1200"/>
        </a:p>
      </dsp:txBody>
      <dsp:txXfrm>
        <a:off x="696297" y="538547"/>
        <a:ext cx="4171627" cy="2590157"/>
      </dsp:txXfrm>
    </dsp:sp>
    <dsp:sp modelId="{D5597B3D-B62E-4666-9E02-366B2CDCE212}">
      <dsp:nvSpPr>
        <dsp:cNvPr id="0" name=""/>
        <dsp:cNvSpPr/>
      </dsp:nvSpPr>
      <dsp:spPr>
        <a:xfrm>
          <a:off x="5429930" y="612"/>
          <a:ext cx="4332795" cy="27513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BF97ED2-1BE6-4FB3-ACE0-F8E6A4E71DFF}">
      <dsp:nvSpPr>
        <dsp:cNvPr id="0" name=""/>
        <dsp:cNvSpPr/>
      </dsp:nvSpPr>
      <dsp:spPr>
        <a:xfrm>
          <a:off x="5911352" y="457963"/>
          <a:ext cx="4332795" cy="275132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5730" tIns="125730" rIns="125730" bIns="125730" numCol="1" spcCol="1270" anchor="ctr" anchorCtr="0">
          <a:noAutofit/>
        </a:bodyPr>
        <a:lstStyle/>
        <a:p>
          <a:pPr lvl="0" algn="ctr" defTabSz="1466850">
            <a:lnSpc>
              <a:spcPct val="90000"/>
            </a:lnSpc>
            <a:spcBef>
              <a:spcPct val="0"/>
            </a:spcBef>
            <a:spcAft>
              <a:spcPct val="35000"/>
            </a:spcAft>
          </a:pPr>
          <a:r>
            <a:rPr lang="en-US" sz="3300" b="1" kern="1200"/>
            <a:t>The outline of items to be discussed and tasks to be accomplished during a meeting.	</a:t>
          </a:r>
          <a:endParaRPr lang="en-US" sz="3300" kern="1200"/>
        </a:p>
      </dsp:txBody>
      <dsp:txXfrm>
        <a:off x="5991936" y="538547"/>
        <a:ext cx="4171627" cy="259015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eg>
</file>

<file path=ppt/media/image13.jpeg>
</file>

<file path=ppt/media/image14.jpeg>
</file>

<file path=ppt/media/image15.jpeg>
</file>

<file path=ppt/media/image16.png>
</file>

<file path=ppt/media/image2.png>
</file>

<file path=ppt/media/image3.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 name="Google Shape;11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3" name="Google Shape;17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069224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5" name="Google Shape;205;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1" name="Google Shape;211;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4" name="Google Shape;224;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0" name="Google Shape;230;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4" name="Google Shape;12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8923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868099A-724E-12EC-296A-62288F812F4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BB1CD2F8-9C1C-AF10-9CDC-4D090BB14C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7C0C10E0-C3B8-64A8-5F27-AE36F3C502E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xmlns="" id="{9A10D2D3-30E3-97B1-822B-6EB0821469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E107A89-BA4A-0B87-D460-3E1D393CDB8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735058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F9A3FC4-F1C9-880A-E662-1C0AF01D816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5033725B-C484-ECFC-1E2D-E4D80F4F41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7FFF777-E6ED-FE92-370C-C35EBB948FB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xmlns="" id="{DAE6CDC2-AD42-96E2-B199-7D014CB42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A7748494-2230-FDC2-A9C8-A9B12BE2CCB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14636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8C0B1719-2B97-A3C6-9BDE-301C4F75847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7CC63E89-080A-1549-1185-3FB4C2D5F9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03B17D0A-0888-25B3-032B-D12E03A45B8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xmlns="" id="{EDC456B9-33CE-D1DF-A9FB-BCAA33C85C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F43271A-E7AA-8E62-36CA-FD534E31C9A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5163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54"/>
        <p:cNvGrpSpPr/>
        <p:nvPr/>
      </p:nvGrpSpPr>
      <p:grpSpPr>
        <a:xfrm>
          <a:off x="0" y="0"/>
          <a:ext cx="0" cy="0"/>
          <a:chOff x="0" y="0"/>
          <a:chExt cx="0" cy="0"/>
        </a:xfrm>
      </p:grpSpPr>
      <p:sp>
        <p:nvSpPr>
          <p:cNvPr id="57" name="Google Shape;57;p27"/>
          <p:cNvSpPr txBox="1">
            <a:spLocks noGrp="1"/>
          </p:cNvSpPr>
          <p:nvPr>
            <p:ph type="title"/>
          </p:nvPr>
        </p:nvSpPr>
        <p:spPr>
          <a:xfrm>
            <a:off x="521207" y="448056"/>
            <a:ext cx="6877119" cy="64008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A3838"/>
              </a:buClr>
              <a:buSzPts val="2800"/>
              <a:buFont typeface="Quattrocento Sans"/>
              <a:buNone/>
              <a:defRPr sz="2800">
                <a:solidFill>
                  <a:srgbClr val="3A383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27"/>
          <p:cNvSpPr txBox="1">
            <a:spLocks noGrp="1"/>
          </p:cNvSpPr>
          <p:nvPr>
            <p:ph type="body" idx="1"/>
          </p:nvPr>
        </p:nvSpPr>
        <p:spPr>
          <a:xfrm>
            <a:off x="539496" y="1435608"/>
            <a:ext cx="4416552" cy="3977640"/>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1000"/>
              </a:spcBef>
              <a:spcAft>
                <a:spcPts val="0"/>
              </a:spcAft>
              <a:buClr>
                <a:srgbClr val="3F3F3F"/>
              </a:buClr>
              <a:buSzPts val="1200"/>
              <a:buFont typeface="Quattrocento Sans"/>
              <a:buNone/>
              <a:defRPr sz="1200">
                <a:solidFill>
                  <a:srgbClr val="3F3F3F"/>
                </a:solidFill>
              </a:defRPr>
            </a:lvl1pPr>
            <a:lvl2pPr marL="914400" lvl="1" indent="-304800" algn="l">
              <a:lnSpc>
                <a:spcPct val="150000"/>
              </a:lnSpc>
              <a:spcBef>
                <a:spcPts val="1200"/>
              </a:spcBef>
              <a:spcAft>
                <a:spcPts val="0"/>
              </a:spcAft>
              <a:buClr>
                <a:srgbClr val="3F3F3F"/>
              </a:buClr>
              <a:buSzPts val="1200"/>
              <a:buChar char="•"/>
              <a:defRPr sz="1200">
                <a:solidFill>
                  <a:srgbClr val="3F3F3F"/>
                </a:solidFill>
              </a:defRPr>
            </a:lvl2pPr>
            <a:lvl3pPr marL="1371600" lvl="2" indent="-304800" algn="l">
              <a:lnSpc>
                <a:spcPct val="150000"/>
              </a:lnSpc>
              <a:spcBef>
                <a:spcPts val="1200"/>
              </a:spcBef>
              <a:spcAft>
                <a:spcPts val="0"/>
              </a:spcAft>
              <a:buClr>
                <a:srgbClr val="3F3F3F"/>
              </a:buClr>
              <a:buSzPts val="1200"/>
              <a:buChar char="•"/>
              <a:defRPr sz="1200">
                <a:solidFill>
                  <a:srgbClr val="3F3F3F"/>
                </a:solidFill>
              </a:defRPr>
            </a:lvl3pPr>
            <a:lvl4pPr marL="1828800" lvl="3" indent="-304800" algn="l">
              <a:lnSpc>
                <a:spcPct val="150000"/>
              </a:lnSpc>
              <a:spcBef>
                <a:spcPts val="1200"/>
              </a:spcBef>
              <a:spcAft>
                <a:spcPts val="0"/>
              </a:spcAft>
              <a:buClr>
                <a:srgbClr val="3F3F3F"/>
              </a:buClr>
              <a:buSzPts val="1200"/>
              <a:buChar char="•"/>
              <a:defRPr sz="1200">
                <a:solidFill>
                  <a:srgbClr val="3F3F3F"/>
                </a:solidFill>
              </a:defRPr>
            </a:lvl4pPr>
            <a:lvl5pPr marL="2286000" lvl="4" indent="-304800" algn="l">
              <a:lnSpc>
                <a:spcPct val="150000"/>
              </a:lnSpc>
              <a:spcBef>
                <a:spcPts val="1200"/>
              </a:spcBef>
              <a:spcAft>
                <a:spcPts val="0"/>
              </a:spcAft>
              <a:buClr>
                <a:srgbClr val="3F3F3F"/>
              </a:buClr>
              <a:buSzPts val="1200"/>
              <a:buChar char="•"/>
              <a:defRPr sz="1200">
                <a:solidFill>
                  <a:srgbClr val="3F3F3F"/>
                </a:solidFill>
              </a:defRPr>
            </a:lvl5pPr>
            <a:lvl6pPr marL="2743200" lvl="5" indent="-342900" algn="l">
              <a:lnSpc>
                <a:spcPct val="150000"/>
              </a:lnSpc>
              <a:spcBef>
                <a:spcPts val="1200"/>
              </a:spcBef>
              <a:spcAft>
                <a:spcPts val="0"/>
              </a:spcAft>
              <a:buClr>
                <a:schemeClr val="dk1"/>
              </a:buClr>
              <a:buSzPts val="1800"/>
              <a:buChar char="•"/>
              <a:defRPr/>
            </a:lvl6pPr>
            <a:lvl7pPr marL="3200400" lvl="6" indent="-342900" algn="l">
              <a:lnSpc>
                <a:spcPct val="150000"/>
              </a:lnSpc>
              <a:spcBef>
                <a:spcPts val="1200"/>
              </a:spcBef>
              <a:spcAft>
                <a:spcPts val="0"/>
              </a:spcAft>
              <a:buClr>
                <a:schemeClr val="dk1"/>
              </a:buClr>
              <a:buSzPts val="1800"/>
              <a:buChar char="•"/>
              <a:defRPr/>
            </a:lvl7pPr>
            <a:lvl8pPr marL="3657600" lvl="7" indent="-342900" algn="l">
              <a:lnSpc>
                <a:spcPct val="150000"/>
              </a:lnSpc>
              <a:spcBef>
                <a:spcPts val="1200"/>
              </a:spcBef>
              <a:spcAft>
                <a:spcPts val="0"/>
              </a:spcAft>
              <a:buClr>
                <a:schemeClr val="dk1"/>
              </a:buClr>
              <a:buSzPts val="1800"/>
              <a:buChar char="•"/>
              <a:defRPr/>
            </a:lvl8pPr>
            <a:lvl9pPr marL="4114800" lvl="8" indent="-228600" algn="l">
              <a:lnSpc>
                <a:spcPct val="90000"/>
              </a:lnSpc>
              <a:spcBef>
                <a:spcPts val="1200"/>
              </a:spcBef>
              <a:spcAft>
                <a:spcPts val="0"/>
              </a:spcAft>
              <a:buClr>
                <a:schemeClr val="dk1"/>
              </a:buClr>
              <a:buSzPts val="1800"/>
              <a:buNone/>
              <a:defRPr/>
            </a:lvl9pPr>
          </a:lstStyle>
          <a:p>
            <a:endParaRPr/>
          </a:p>
        </p:txBody>
      </p:sp>
      <p:sp>
        <p:nvSpPr>
          <p:cNvPr id="59" name="Google Shape;59;p27"/>
          <p:cNvSpPr txBox="1">
            <a:spLocks noGrp="1"/>
          </p:cNvSpPr>
          <p:nvPr>
            <p:ph type="dt" idx="10"/>
          </p:nvPr>
        </p:nvSpPr>
        <p:spPr>
          <a:xfrm>
            <a:off x="539496" y="6203952"/>
            <a:ext cx="3276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rgbClr val="595959"/>
              </a:buClr>
              <a:buSzPts val="1400"/>
              <a:buFont typeface="Calibri"/>
              <a:buNone/>
              <a:defRPr sz="1200">
                <a:solidFill>
                  <a:srgbClr val="595959"/>
                </a:solidFill>
              </a:defRPr>
            </a:lvl1pPr>
            <a:lvl2pPr lvl="1" algn="l">
              <a:spcBef>
                <a:spcPts val="0"/>
              </a:spcBef>
              <a:spcAft>
                <a:spcPts val="0"/>
              </a:spcAft>
              <a:buClr>
                <a:schemeClr val="dk1"/>
              </a:buClr>
              <a:buSzPts val="1400"/>
              <a:buFont typeface="Calibri"/>
              <a:buNone/>
              <a:defRPr/>
            </a:lvl2pPr>
            <a:lvl3pPr lvl="2" algn="l">
              <a:spcBef>
                <a:spcPts val="0"/>
              </a:spcBef>
              <a:spcAft>
                <a:spcPts val="0"/>
              </a:spcAft>
              <a:buClr>
                <a:schemeClr val="dk1"/>
              </a:buClr>
              <a:buSzPts val="1400"/>
              <a:buFont typeface="Calibri"/>
              <a:buNone/>
              <a:defRPr/>
            </a:lvl3pPr>
            <a:lvl4pPr lvl="3" algn="l">
              <a:spcBef>
                <a:spcPts val="0"/>
              </a:spcBef>
              <a:spcAft>
                <a:spcPts val="0"/>
              </a:spcAft>
              <a:buClr>
                <a:schemeClr val="dk1"/>
              </a:buClr>
              <a:buSzPts val="1400"/>
              <a:buFont typeface="Calibri"/>
              <a:buNone/>
              <a:defRPr/>
            </a:lvl4pPr>
            <a:lvl5pPr lvl="4" algn="l">
              <a:spcBef>
                <a:spcPts val="0"/>
              </a:spcBef>
              <a:spcAft>
                <a:spcPts val="0"/>
              </a:spcAft>
              <a:buClr>
                <a:schemeClr val="dk1"/>
              </a:buClr>
              <a:buSzPts val="1400"/>
              <a:buFont typeface="Calibri"/>
              <a:buNone/>
              <a:defRPr/>
            </a:lvl5pPr>
            <a:lvl6pPr lvl="5" algn="l">
              <a:spcBef>
                <a:spcPts val="0"/>
              </a:spcBef>
              <a:spcAft>
                <a:spcPts val="0"/>
              </a:spcAft>
              <a:buClr>
                <a:schemeClr val="dk1"/>
              </a:buClr>
              <a:buSzPts val="1400"/>
              <a:buFont typeface="Calibri"/>
              <a:buNone/>
              <a:defRPr/>
            </a:lvl6pPr>
            <a:lvl7pPr lvl="6" algn="l">
              <a:spcBef>
                <a:spcPts val="0"/>
              </a:spcBef>
              <a:spcAft>
                <a:spcPts val="0"/>
              </a:spcAft>
              <a:buClr>
                <a:schemeClr val="dk1"/>
              </a:buClr>
              <a:buSzPts val="1400"/>
              <a:buFont typeface="Calibri"/>
              <a:buNone/>
              <a:defRPr/>
            </a:lvl7pPr>
            <a:lvl8pPr lvl="7" algn="l">
              <a:spcBef>
                <a:spcPts val="0"/>
              </a:spcBef>
              <a:spcAft>
                <a:spcPts val="0"/>
              </a:spcAft>
              <a:buClr>
                <a:schemeClr val="dk1"/>
              </a:buClr>
              <a:buSzPts val="1400"/>
              <a:buFont typeface="Calibri"/>
              <a:buNone/>
              <a:defRPr/>
            </a:lvl8pPr>
            <a:lvl9pPr lvl="8" algn="l">
              <a:spcBef>
                <a:spcPts val="0"/>
              </a:spcBef>
              <a:spcAft>
                <a:spcPts val="0"/>
              </a:spcAft>
              <a:buClr>
                <a:schemeClr val="dk1"/>
              </a:buClr>
              <a:buSzPts val="1400"/>
              <a:buFont typeface="Calibri"/>
              <a:buNone/>
              <a:defRPr/>
            </a:lvl9pPr>
          </a:lstStyle>
          <a:p>
            <a:endParaRPr/>
          </a:p>
        </p:txBody>
      </p:sp>
      <p:sp>
        <p:nvSpPr>
          <p:cNvPr id="60" name="Google Shape;60;p27"/>
          <p:cNvSpPr txBox="1">
            <a:spLocks noGrp="1"/>
          </p:cNvSpPr>
          <p:nvPr>
            <p:ph type="ftr" idx="11"/>
          </p:nvPr>
        </p:nvSpPr>
        <p:spPr>
          <a:xfrm>
            <a:off x="4648200" y="62039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rgbClr val="595959"/>
              </a:buClr>
              <a:buSzPts val="1400"/>
              <a:buFont typeface="Calibri"/>
              <a:buNone/>
              <a:defRPr sz="1200">
                <a:solidFill>
                  <a:srgbClr val="595959"/>
                </a:solidFill>
              </a:defRPr>
            </a:lvl1pPr>
            <a:lvl2pPr lvl="1" algn="l">
              <a:spcBef>
                <a:spcPts val="0"/>
              </a:spcBef>
              <a:spcAft>
                <a:spcPts val="0"/>
              </a:spcAft>
              <a:buClr>
                <a:schemeClr val="dk1"/>
              </a:buClr>
              <a:buSzPts val="1400"/>
              <a:buFont typeface="Calibri"/>
              <a:buNone/>
              <a:defRPr/>
            </a:lvl2pPr>
            <a:lvl3pPr lvl="2" algn="l">
              <a:spcBef>
                <a:spcPts val="0"/>
              </a:spcBef>
              <a:spcAft>
                <a:spcPts val="0"/>
              </a:spcAft>
              <a:buClr>
                <a:schemeClr val="dk1"/>
              </a:buClr>
              <a:buSzPts val="1400"/>
              <a:buFont typeface="Calibri"/>
              <a:buNone/>
              <a:defRPr/>
            </a:lvl3pPr>
            <a:lvl4pPr lvl="3" algn="l">
              <a:spcBef>
                <a:spcPts val="0"/>
              </a:spcBef>
              <a:spcAft>
                <a:spcPts val="0"/>
              </a:spcAft>
              <a:buClr>
                <a:schemeClr val="dk1"/>
              </a:buClr>
              <a:buSzPts val="1400"/>
              <a:buFont typeface="Calibri"/>
              <a:buNone/>
              <a:defRPr/>
            </a:lvl4pPr>
            <a:lvl5pPr lvl="4" algn="l">
              <a:spcBef>
                <a:spcPts val="0"/>
              </a:spcBef>
              <a:spcAft>
                <a:spcPts val="0"/>
              </a:spcAft>
              <a:buClr>
                <a:schemeClr val="dk1"/>
              </a:buClr>
              <a:buSzPts val="1400"/>
              <a:buFont typeface="Calibri"/>
              <a:buNone/>
              <a:defRPr/>
            </a:lvl5pPr>
            <a:lvl6pPr lvl="5" algn="l">
              <a:spcBef>
                <a:spcPts val="0"/>
              </a:spcBef>
              <a:spcAft>
                <a:spcPts val="0"/>
              </a:spcAft>
              <a:buClr>
                <a:schemeClr val="dk1"/>
              </a:buClr>
              <a:buSzPts val="1400"/>
              <a:buFont typeface="Calibri"/>
              <a:buNone/>
              <a:defRPr/>
            </a:lvl6pPr>
            <a:lvl7pPr lvl="6" algn="l">
              <a:spcBef>
                <a:spcPts val="0"/>
              </a:spcBef>
              <a:spcAft>
                <a:spcPts val="0"/>
              </a:spcAft>
              <a:buClr>
                <a:schemeClr val="dk1"/>
              </a:buClr>
              <a:buSzPts val="1400"/>
              <a:buFont typeface="Calibri"/>
              <a:buNone/>
              <a:defRPr/>
            </a:lvl7pPr>
            <a:lvl8pPr lvl="7" algn="l">
              <a:spcBef>
                <a:spcPts val="0"/>
              </a:spcBef>
              <a:spcAft>
                <a:spcPts val="0"/>
              </a:spcAft>
              <a:buClr>
                <a:schemeClr val="dk1"/>
              </a:buClr>
              <a:buSzPts val="1400"/>
              <a:buFont typeface="Calibri"/>
              <a:buNone/>
              <a:defRPr/>
            </a:lvl8pPr>
            <a:lvl9pPr lvl="8" algn="l">
              <a:spcBef>
                <a:spcPts val="0"/>
              </a:spcBef>
              <a:spcAft>
                <a:spcPts val="0"/>
              </a:spcAft>
              <a:buClr>
                <a:schemeClr val="dk1"/>
              </a:buClr>
              <a:buSzPts val="1400"/>
              <a:buFont typeface="Calibri"/>
              <a:buNone/>
              <a:defRPr/>
            </a:lvl9pPr>
          </a:lstStyle>
          <a:p>
            <a:endParaRPr/>
          </a:p>
        </p:txBody>
      </p:sp>
      <p:sp>
        <p:nvSpPr>
          <p:cNvPr id="61" name="Google Shape;61;p27"/>
          <p:cNvSpPr txBox="1">
            <a:spLocks noGrp="1"/>
          </p:cNvSpPr>
          <p:nvPr>
            <p:ph type="sldNum" idx="12"/>
          </p:nvPr>
        </p:nvSpPr>
        <p:spPr>
          <a:xfrm>
            <a:off x="8371926" y="6203952"/>
            <a:ext cx="3276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Clr>
                <a:srgbClr val="595959"/>
              </a:buClr>
              <a:buSzPts val="1200"/>
              <a:buFont typeface="Quattrocento Sans"/>
              <a:buNone/>
              <a:defRPr sz="1200" b="0" i="0" u="none" strike="noStrike" cap="none">
                <a:solidFill>
                  <a:srgbClr val="595959"/>
                </a:solidFill>
                <a:latin typeface="Quattrocento Sans"/>
                <a:ea typeface="Quattrocento Sans"/>
                <a:cs typeface="Quattrocento Sans"/>
                <a:sym typeface="Quattrocento Sans"/>
              </a:defRPr>
            </a:lvl1pPr>
            <a:lvl2pPr marL="0" marR="0" lvl="1" indent="0" algn="r">
              <a:spcBef>
                <a:spcPts val="0"/>
              </a:spcBef>
              <a:spcAft>
                <a:spcPts val="0"/>
              </a:spcAft>
              <a:buClr>
                <a:srgbClr val="595959"/>
              </a:buClr>
              <a:buSzPts val="1200"/>
              <a:buFont typeface="Quattrocento Sans"/>
              <a:buNone/>
              <a:defRPr sz="1200" b="0" i="0" u="none" strike="noStrike" cap="none">
                <a:solidFill>
                  <a:srgbClr val="595959"/>
                </a:solidFill>
                <a:latin typeface="Quattrocento Sans"/>
                <a:ea typeface="Quattrocento Sans"/>
                <a:cs typeface="Quattrocento Sans"/>
                <a:sym typeface="Quattrocento Sans"/>
              </a:defRPr>
            </a:lvl2pPr>
            <a:lvl3pPr marL="0" marR="0" lvl="2" indent="0" algn="r">
              <a:spcBef>
                <a:spcPts val="0"/>
              </a:spcBef>
              <a:spcAft>
                <a:spcPts val="0"/>
              </a:spcAft>
              <a:buClr>
                <a:srgbClr val="595959"/>
              </a:buClr>
              <a:buSzPts val="1200"/>
              <a:buFont typeface="Quattrocento Sans"/>
              <a:buNone/>
              <a:defRPr sz="1200" b="0" i="0" u="none" strike="noStrike" cap="none">
                <a:solidFill>
                  <a:srgbClr val="595959"/>
                </a:solidFill>
                <a:latin typeface="Quattrocento Sans"/>
                <a:ea typeface="Quattrocento Sans"/>
                <a:cs typeface="Quattrocento Sans"/>
                <a:sym typeface="Quattrocento Sans"/>
              </a:defRPr>
            </a:lvl3pPr>
            <a:lvl4pPr marL="0" marR="0" lvl="3" indent="0" algn="r">
              <a:spcBef>
                <a:spcPts val="0"/>
              </a:spcBef>
              <a:spcAft>
                <a:spcPts val="0"/>
              </a:spcAft>
              <a:buClr>
                <a:srgbClr val="595959"/>
              </a:buClr>
              <a:buSzPts val="1200"/>
              <a:buFont typeface="Quattrocento Sans"/>
              <a:buNone/>
              <a:defRPr sz="1200" b="0" i="0" u="none" strike="noStrike" cap="none">
                <a:solidFill>
                  <a:srgbClr val="595959"/>
                </a:solidFill>
                <a:latin typeface="Quattrocento Sans"/>
                <a:ea typeface="Quattrocento Sans"/>
                <a:cs typeface="Quattrocento Sans"/>
                <a:sym typeface="Quattrocento Sans"/>
              </a:defRPr>
            </a:lvl4pPr>
            <a:lvl5pPr marL="0" marR="0" lvl="4" indent="0" algn="r">
              <a:spcBef>
                <a:spcPts val="0"/>
              </a:spcBef>
              <a:spcAft>
                <a:spcPts val="0"/>
              </a:spcAft>
              <a:buClr>
                <a:srgbClr val="595959"/>
              </a:buClr>
              <a:buSzPts val="1200"/>
              <a:buFont typeface="Quattrocento Sans"/>
              <a:buNone/>
              <a:defRPr sz="1200" b="0" i="0" u="none" strike="noStrike" cap="none">
                <a:solidFill>
                  <a:srgbClr val="595959"/>
                </a:solidFill>
                <a:latin typeface="Quattrocento Sans"/>
                <a:ea typeface="Quattrocento Sans"/>
                <a:cs typeface="Quattrocento Sans"/>
                <a:sym typeface="Quattrocento Sans"/>
              </a:defRPr>
            </a:lvl5pPr>
            <a:lvl6pPr marL="0" marR="0" lvl="5" indent="0" algn="r">
              <a:spcBef>
                <a:spcPts val="0"/>
              </a:spcBef>
              <a:spcAft>
                <a:spcPts val="0"/>
              </a:spcAft>
              <a:buClr>
                <a:srgbClr val="595959"/>
              </a:buClr>
              <a:buSzPts val="1200"/>
              <a:buFont typeface="Quattrocento Sans"/>
              <a:buNone/>
              <a:defRPr sz="1200" b="0" i="0" u="none" strike="noStrike" cap="none">
                <a:solidFill>
                  <a:srgbClr val="595959"/>
                </a:solidFill>
                <a:latin typeface="Quattrocento Sans"/>
                <a:ea typeface="Quattrocento Sans"/>
                <a:cs typeface="Quattrocento Sans"/>
                <a:sym typeface="Quattrocento Sans"/>
              </a:defRPr>
            </a:lvl6pPr>
            <a:lvl7pPr marL="0" marR="0" lvl="6" indent="0" algn="r">
              <a:spcBef>
                <a:spcPts val="0"/>
              </a:spcBef>
              <a:spcAft>
                <a:spcPts val="0"/>
              </a:spcAft>
              <a:buClr>
                <a:srgbClr val="595959"/>
              </a:buClr>
              <a:buSzPts val="1200"/>
              <a:buFont typeface="Quattrocento Sans"/>
              <a:buNone/>
              <a:defRPr sz="1200" b="0" i="0" u="none" strike="noStrike" cap="none">
                <a:solidFill>
                  <a:srgbClr val="595959"/>
                </a:solidFill>
                <a:latin typeface="Quattrocento Sans"/>
                <a:ea typeface="Quattrocento Sans"/>
                <a:cs typeface="Quattrocento Sans"/>
                <a:sym typeface="Quattrocento Sans"/>
              </a:defRPr>
            </a:lvl7pPr>
            <a:lvl8pPr marL="0" marR="0" lvl="7" indent="0" algn="r">
              <a:spcBef>
                <a:spcPts val="0"/>
              </a:spcBef>
              <a:spcAft>
                <a:spcPts val="0"/>
              </a:spcAft>
              <a:buClr>
                <a:srgbClr val="595959"/>
              </a:buClr>
              <a:buSzPts val="1200"/>
              <a:buFont typeface="Quattrocento Sans"/>
              <a:buNone/>
              <a:defRPr sz="1200" b="0" i="0" u="none" strike="noStrike" cap="none">
                <a:solidFill>
                  <a:srgbClr val="595959"/>
                </a:solidFill>
                <a:latin typeface="Quattrocento Sans"/>
                <a:ea typeface="Quattrocento Sans"/>
                <a:cs typeface="Quattrocento Sans"/>
                <a:sym typeface="Quattrocento Sans"/>
              </a:defRPr>
            </a:lvl8pPr>
            <a:lvl9pPr marL="0" marR="0" lvl="8" indent="0" algn="r">
              <a:spcBef>
                <a:spcPts val="0"/>
              </a:spcBef>
              <a:spcAft>
                <a:spcPts val="0"/>
              </a:spcAft>
              <a:buClr>
                <a:srgbClr val="595959"/>
              </a:buClr>
              <a:buSzPts val="1200"/>
              <a:buFont typeface="Quattrocento Sans"/>
              <a:buNone/>
              <a:defRPr sz="1200" b="0" i="0" u="none" strike="noStrike" cap="none">
                <a:solidFill>
                  <a:srgbClr val="595959"/>
                </a:solidFill>
                <a:latin typeface="Quattrocento Sans"/>
                <a:ea typeface="Quattrocento Sans"/>
                <a:cs typeface="Quattrocento Sans"/>
                <a:sym typeface="Quattrocento Sans"/>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980882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36E8DC2-4ABB-5668-80E5-F1EF2721DA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D7558183-EF09-5893-7CC0-3AEF4BE735A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4F72374-61E9-6567-B485-62705DEEEFE5}"/>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xmlns="" id="{7A0BF9E9-07D7-9766-3ECA-C4C99BE62C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AEC7BA1B-F84E-81B0-18BC-DD61CA72480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86707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8AFF8-3076-3A0F-4EF7-BE04CE829C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643DA9E5-880D-5EE9-A168-02E5F6EC847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FD1CEA5D-A6F9-AEEE-9DB7-151B309EF3C2}"/>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xmlns="" id="{3509BF08-D941-2E75-B352-C0EE28FFE2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800E807-3962-084C-6117-98B358FA72A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51667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358399-88F3-90E5-660C-4DB6C47DC3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F81B5BB5-D9C8-012A-66EF-665F958B3B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20CC44E6-F9C3-E56A-C462-FAFF720D9C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A3E2319C-2448-DB2A-B6FF-E2C4F07F13E8}"/>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xmlns="" id="{182FE99A-C654-EEB6-E081-0F74352015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3E547AD0-20C5-0429-1F39-51E2B0B5ED4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110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F37FD5-3FB4-7006-7346-90DAAAD279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D0996153-ECFA-CADC-B6ED-774EA4AB05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C39887E4-2375-18F2-BDEF-128C10DB7D8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54875250-2B86-B4DF-6E19-053191100F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BE766C68-8F28-585B-242E-F5D81B1F06B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DAA7345F-75BE-33BC-4C47-5344BDCDE980}"/>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xmlns="" id="{2C93AB25-51AE-6F4E-99C6-E9A1D743113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6A2AF5E4-4432-BCF2-2553-579068333E2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540574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2BA39E5-E1D1-B365-AD74-90860A6A7B3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5407C337-0DE4-BD1C-9ED4-1FE713669E55}"/>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xmlns="" id="{FB5B93EB-619A-6A85-AFE4-ED9A1EEFD8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C27D737B-54BB-2CB9-970D-BD92F7C5EBE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523949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A9174AE6-5EED-BD13-87B3-BE2EB247F075}"/>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xmlns="" id="{7F83B438-F514-AF10-BF3A-7D4154089B8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7B85EBFA-277A-083E-9F35-BDB308A5711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981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220353-7554-CF32-2600-7EFC83A4A8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E6BB2D36-996E-96D8-D605-7AF116A3C6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4A39A85D-9A55-4A29-1AAF-47DE1748CB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C77699A6-520A-7B1A-5BA4-CA2785CC359C}"/>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xmlns="" id="{69AF0B93-E20A-DAF5-1D21-0278C698E6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A4D4D2A4-356F-E06E-EA12-59595DAFF15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117887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48FBE3-E5B6-D54D-A827-D3FFF882BB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43A3D1D8-0B45-AAEB-5F02-0B74F4CEC3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AC3465E9-1767-81B8-D251-296781C6F9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7AD0E7AD-F1F3-7739-6AA2-8825AFA871C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xmlns="" id="{02ADD717-C80C-E70C-39F2-D08BDA4371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BD85D608-7685-FCFD-7ED4-2988D44FE4D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6093450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514A71A6-A6A6-45AF-581A-3C162FCA1C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233D70A4-EEE0-3D4A-E8A5-A853E9719F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925E876-CFBF-79D2-F4B3-9946A9EC98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xmlns="" id="{6E68D89E-BDE9-8F73-10B5-5BEA1A6B45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A3BDD676-8A21-D44A-7603-AC332DC2A4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47913938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hyperlink" Target="https://technofaq.org/posts/2019/10/industry-trends-modern-meeting-participants-expect/" TargetMode="Externa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hyperlink" Target="http://www.thebluediamondgallery.com/handwriting/g/guidelines.html" TargetMode="Externa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hyperlink" Target="http://www.thebluediamondgallery.com/handwriting/g/guidelines.html" TargetMode="External"/><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4.jpeg"/></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4" Type="http://schemas.openxmlformats.org/officeDocument/2006/relationships/hyperlink" Target="https://policyoptions.irpp.org/magazines/january-2020/technology-isnt-shaping-work-the-way-we-think/technology-isnt-shaping-work-the-way-we-think/" TargetMode="External"/><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hyperlink" Target="http://www.pngall.com/tips-png" TargetMode="External"/><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jpeg"/><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 Id="rId3" Type="http://schemas.openxmlformats.org/officeDocument/2006/relationships/hyperlink" Target="https://www.flickr.com/photos/cambodia4kidsorg/36455172593"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2"/>
        <p:cNvGrpSpPr/>
        <p:nvPr/>
      </p:nvGrpSpPr>
      <p:grpSpPr>
        <a:xfrm>
          <a:off x="0" y="0"/>
          <a:ext cx="0" cy="0"/>
          <a:chOff x="0" y="0"/>
          <a:chExt cx="0" cy="0"/>
        </a:xfrm>
      </p:grpSpPr>
      <p:sp useBgFill="1">
        <p:nvSpPr>
          <p:cNvPr id="119" name="Rectangle 118">
            <a:extLst>
              <a:ext uri="{FF2B5EF4-FFF2-40B4-BE49-F238E27FC236}">
                <a16:creationId xmlns:a16="http://schemas.microsoft.com/office/drawing/2014/main" xmlns="" id="{6CCA5F87-1D1E-45CB-8D83-FC7EEFAD99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Free photo Office Teamwork Meetings Medical Conference - Max Pixel">
            <a:extLst>
              <a:ext uri="{FF2B5EF4-FFF2-40B4-BE49-F238E27FC236}">
                <a16:creationId xmlns:a16="http://schemas.microsoft.com/office/drawing/2014/main" xmlns="" id="{1250B4EE-6FC9-EF4D-D521-25B33512FDA1}"/>
              </a:ext>
            </a:extLst>
          </p:cNvPr>
          <p:cNvPicPr>
            <a:picLocks noChangeAspect="1"/>
          </p:cNvPicPr>
          <p:nvPr/>
        </p:nvPicPr>
        <p:blipFill rotWithShape="1">
          <a:blip r:embed="rId3"/>
          <a:srcRect l="23298" t="9091"/>
          <a:stretch/>
        </p:blipFill>
        <p:spPr>
          <a:xfrm>
            <a:off x="20" y="10"/>
            <a:ext cx="8668492" cy="6857990"/>
          </a:xfrm>
          <a:prstGeom prst="rect">
            <a:avLst/>
          </a:prstGeom>
        </p:spPr>
      </p:pic>
      <p:sp>
        <p:nvSpPr>
          <p:cNvPr id="121" name="Rectangle 120">
            <a:extLst>
              <a:ext uri="{FF2B5EF4-FFF2-40B4-BE49-F238E27FC236}">
                <a16:creationId xmlns:a16="http://schemas.microsoft.com/office/drawing/2014/main" xmlns="" id="{7CCFC2C6-6238-4A2F-93DE-2ADF74AF635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711652" y="0"/>
            <a:ext cx="8480347"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Google Shape;113;p1"/>
          <p:cNvSpPr txBox="1">
            <a:spLocks noGrp="1"/>
          </p:cNvSpPr>
          <p:nvPr>
            <p:ph type="ctrTitle"/>
          </p:nvPr>
        </p:nvSpPr>
        <p:spPr>
          <a:xfrm>
            <a:off x="7848600" y="1122363"/>
            <a:ext cx="4023360" cy="3204134"/>
          </a:xfrm>
          <a:prstGeom prst="rect">
            <a:avLst/>
          </a:prstGeom>
        </p:spPr>
        <p:txBody>
          <a:bodyPr spcFirstLastPara="1" lIns="91425" tIns="45700" rIns="91425" bIns="45700" anchor="b" anchorCtr="0">
            <a:normAutofit/>
          </a:bodyPr>
          <a:lstStyle/>
          <a:p>
            <a:pPr marL="0" lvl="0" indent="0" algn="l" rtl="0">
              <a:spcBef>
                <a:spcPts val="0"/>
              </a:spcBef>
              <a:spcAft>
                <a:spcPts val="0"/>
              </a:spcAft>
              <a:buClr>
                <a:srgbClr val="262626"/>
              </a:buClr>
              <a:buSzPts val="8000"/>
              <a:buFont typeface="Calibri"/>
              <a:buNone/>
            </a:pPr>
            <a:r>
              <a:rPr lang="en-US" sz="4800"/>
              <a:t>Groups and meetings</a:t>
            </a:r>
          </a:p>
        </p:txBody>
      </p:sp>
      <p:sp>
        <p:nvSpPr>
          <p:cNvPr id="114" name="Google Shape;114;p1"/>
          <p:cNvSpPr txBox="1">
            <a:spLocks noGrp="1"/>
          </p:cNvSpPr>
          <p:nvPr>
            <p:ph type="subTitle" idx="1"/>
          </p:nvPr>
        </p:nvSpPr>
        <p:spPr>
          <a:xfrm>
            <a:off x="7848600" y="4872922"/>
            <a:ext cx="4023360" cy="1208141"/>
          </a:xfrm>
          <a:prstGeom prst="rect">
            <a:avLst/>
          </a:prstGeom>
        </p:spPr>
        <p:txBody>
          <a:bodyPr spcFirstLastPara="1" lIns="91425" tIns="45700" rIns="91425" bIns="45700" anchorCtr="0">
            <a:normAutofit/>
          </a:bodyPr>
          <a:lstStyle/>
          <a:p>
            <a:pPr marL="0" lvl="0" indent="0" algn="l" rtl="0">
              <a:spcBef>
                <a:spcPts val="0"/>
              </a:spcBef>
              <a:spcAft>
                <a:spcPts val="0"/>
              </a:spcAft>
              <a:buSzPts val="2400"/>
              <a:buNone/>
            </a:pPr>
            <a:r>
              <a:rPr lang="en-US" sz="2000"/>
              <a:t>SESSION VI: GROUPS &amp; TEAMS (IN) ACTION</a:t>
            </a:r>
          </a:p>
          <a:p>
            <a:pPr marL="0" lvl="0" indent="0" algn="l" rtl="0">
              <a:spcBef>
                <a:spcPts val="1400"/>
              </a:spcBef>
              <a:spcAft>
                <a:spcPts val="0"/>
              </a:spcAft>
              <a:buSzPts val="2400"/>
              <a:buNone/>
            </a:pPr>
            <a:endParaRPr lang="en-US" sz="2000"/>
          </a:p>
        </p:txBody>
      </p:sp>
      <p:sp>
        <p:nvSpPr>
          <p:cNvPr id="123" name="Rectangle 122">
            <a:extLst>
              <a:ext uri="{FF2B5EF4-FFF2-40B4-BE49-F238E27FC236}">
                <a16:creationId xmlns:a16="http://schemas.microsoft.com/office/drawing/2014/main" xmlns="" id="{AF2F604E-43BE-4DC3-B983-E071523364F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5" name="Rectangle 124">
            <a:extLst>
              <a:ext uri="{FF2B5EF4-FFF2-40B4-BE49-F238E27FC236}">
                <a16:creationId xmlns:a16="http://schemas.microsoft.com/office/drawing/2014/main" xmlns="" id="{08C9B587-E65E-4B52-B37C-ABEBB6E879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3" descr="Logo&#10;&#10;Description automatically generated">
            <a:extLst>
              <a:ext uri="{FF2B5EF4-FFF2-40B4-BE49-F238E27FC236}">
                <a16:creationId xmlns:a16="http://schemas.microsoft.com/office/drawing/2014/main" xmlns="" id="{3CA3B5DA-CEB8-A675-55E7-A004A96E0E2B}"/>
              </a:ext>
            </a:extLst>
          </p:cNvPr>
          <p:cNvPicPr>
            <a:picLocks noChangeAspect="1"/>
          </p:cNvPicPr>
          <p:nvPr/>
        </p:nvPicPr>
        <p:blipFill>
          <a:blip r:embed="rId4"/>
          <a:stretch>
            <a:fillRect/>
          </a:stretch>
        </p:blipFill>
        <p:spPr>
          <a:xfrm>
            <a:off x="7850554" y="832348"/>
            <a:ext cx="1805354" cy="90461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68"/>
        <p:cNvGrpSpPr/>
        <p:nvPr/>
      </p:nvGrpSpPr>
      <p:grpSpPr>
        <a:xfrm>
          <a:off x="0" y="0"/>
          <a:ext cx="0" cy="0"/>
          <a:chOff x="0" y="0"/>
          <a:chExt cx="0" cy="0"/>
        </a:xfrm>
      </p:grpSpPr>
      <p:sp useBgFill="1">
        <p:nvSpPr>
          <p:cNvPr id="175" name="Rectangle 174">
            <a:extLst>
              <a:ext uri="{FF2B5EF4-FFF2-40B4-BE49-F238E27FC236}">
                <a16:creationId xmlns:a16="http://schemas.microsoft.com/office/drawing/2014/main" xmlns="" id="{5DF40726-9B19-4165-9C26-757D16E19E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Google Shape;169;p9"/>
          <p:cNvSpPr txBox="1">
            <a:spLocks noGrp="1"/>
          </p:cNvSpPr>
          <p:nvPr>
            <p:ph type="title"/>
          </p:nvPr>
        </p:nvSpPr>
        <p:spPr>
          <a:xfrm>
            <a:off x="838199" y="564211"/>
            <a:ext cx="4571999" cy="1165002"/>
          </a:xfrm>
          <a:prstGeom prst="rect">
            <a:avLst/>
          </a:prstGeom>
        </p:spPr>
        <p:txBody>
          <a:bodyPr spcFirstLastPara="1" lIns="91425" tIns="45700" rIns="91425" bIns="45700" anchor="b" anchorCtr="0">
            <a:normAutofit/>
          </a:bodyPr>
          <a:lstStyle/>
          <a:p>
            <a:pPr marL="0" lvl="0" indent="0" rtl="0">
              <a:spcBef>
                <a:spcPts val="0"/>
              </a:spcBef>
              <a:spcAft>
                <a:spcPts val="0"/>
              </a:spcAft>
              <a:buClr>
                <a:srgbClr val="3F3F3F"/>
              </a:buClr>
              <a:buSzPts val="4800"/>
              <a:buFont typeface="Calibri"/>
              <a:buNone/>
            </a:pPr>
            <a:r>
              <a:rPr lang="en-US" sz="3600"/>
              <a:t>INVITING MEETING PARTICIPANTS </a:t>
            </a:r>
          </a:p>
        </p:txBody>
      </p:sp>
      <p:sp>
        <p:nvSpPr>
          <p:cNvPr id="170" name="Google Shape;170;p9"/>
          <p:cNvSpPr txBox="1">
            <a:spLocks noGrp="1"/>
          </p:cNvSpPr>
          <p:nvPr>
            <p:ph idx="1"/>
          </p:nvPr>
        </p:nvSpPr>
        <p:spPr>
          <a:xfrm>
            <a:off x="838199" y="2055327"/>
            <a:ext cx="4571999" cy="3776975"/>
          </a:xfrm>
          <a:prstGeom prst="rect">
            <a:avLst/>
          </a:prstGeom>
        </p:spPr>
        <p:txBody>
          <a:bodyPr spcFirstLastPara="1" lIns="0" tIns="45700" rIns="0" bIns="45700" anchorCtr="0">
            <a:normAutofit/>
          </a:bodyPr>
          <a:lstStyle/>
          <a:p>
            <a:pPr marL="91440" lvl="0" indent="-127000" rtl="0">
              <a:spcBef>
                <a:spcPts val="0"/>
              </a:spcBef>
              <a:spcAft>
                <a:spcPts val="0"/>
              </a:spcAft>
              <a:buSzPts val="2000"/>
              <a:buFont typeface="Noto Sans Symbols"/>
              <a:buChar char="❖"/>
            </a:pPr>
            <a:r>
              <a:rPr lang="en-US" sz="1700" b="1"/>
              <a:t>Adding additional participants for no clear reason </a:t>
            </a:r>
            <a:r>
              <a:rPr lang="en-US" sz="1700"/>
              <a:t>will only make the process more complex and may produce negative results. </a:t>
            </a:r>
          </a:p>
          <a:p>
            <a:pPr marL="91440" lvl="0" indent="-127000" rtl="0">
              <a:spcBef>
                <a:spcPts val="1400"/>
              </a:spcBef>
              <a:spcAft>
                <a:spcPts val="0"/>
              </a:spcAft>
              <a:buSzPts val="2000"/>
              <a:buFont typeface="Noto Sans Symbols"/>
              <a:buChar char="❖"/>
            </a:pPr>
            <a:r>
              <a:rPr lang="en-US" sz="1700" b="1"/>
              <a:t>Inviting the participants via e-mail </a:t>
            </a:r>
            <a:r>
              <a:rPr lang="en-US" sz="1700"/>
              <a:t>has become increasingly common across business and industry.</a:t>
            </a:r>
          </a:p>
          <a:p>
            <a:pPr marL="91440" lvl="0" indent="-127000" rtl="0">
              <a:spcBef>
                <a:spcPts val="1400"/>
              </a:spcBef>
              <a:spcAft>
                <a:spcPts val="0"/>
              </a:spcAft>
              <a:buSzPts val="2000"/>
              <a:buFont typeface="Noto Sans Symbols"/>
              <a:buChar char="❖"/>
            </a:pPr>
            <a:r>
              <a:rPr lang="en-US" sz="1700" b="1"/>
              <a:t>Software programs like Microsoft Outlook </a:t>
            </a:r>
            <a:r>
              <a:rPr lang="en-US" sz="1700"/>
              <a:t>allow you to initiate a meeting request and receive an “accept” or “decline” response that makes the invitation process organized and straightforward.</a:t>
            </a:r>
          </a:p>
          <a:p>
            <a:pPr marL="91440" lvl="0" indent="-127000" rtl="0">
              <a:spcBef>
                <a:spcPts val="1400"/>
              </a:spcBef>
              <a:spcAft>
                <a:spcPts val="0"/>
              </a:spcAft>
              <a:buSzPts val="2000"/>
              <a:buFont typeface="Noto Sans Symbols"/>
              <a:buChar char="❖"/>
            </a:pPr>
            <a:r>
              <a:rPr lang="en-US" sz="1700" b="1"/>
              <a:t>A reminder email on the day of the meeting</a:t>
            </a:r>
            <a:r>
              <a:rPr lang="en-US" sz="1700"/>
              <a:t>, often early in the morning, can serve as a personal effort to highlight the activities of the day.  </a:t>
            </a:r>
          </a:p>
          <a:p>
            <a:pPr marL="91440" lvl="0" indent="0" rtl="0">
              <a:spcBef>
                <a:spcPts val="1400"/>
              </a:spcBef>
              <a:spcAft>
                <a:spcPts val="0"/>
              </a:spcAft>
              <a:buSzPts val="2000"/>
              <a:buNone/>
            </a:pPr>
            <a:endParaRPr lang="en-US" sz="1700"/>
          </a:p>
        </p:txBody>
      </p:sp>
      <p:pic>
        <p:nvPicPr>
          <p:cNvPr id="2" name="Picture 2">
            <a:extLst>
              <a:ext uri="{FF2B5EF4-FFF2-40B4-BE49-F238E27FC236}">
                <a16:creationId xmlns:a16="http://schemas.microsoft.com/office/drawing/2014/main" xmlns="" id="{C920839D-E381-56FE-BD99-C33C1B403BEA}"/>
              </a:ext>
            </a:extLst>
          </p:cNvPr>
          <p:cNvPicPr>
            <a:picLocks noChangeAspect="1"/>
          </p:cNvPicPr>
          <p:nvPr/>
        </p:nvPicPr>
        <p:blipFill rotWithShape="1">
          <a:blip r:embed="rId3">
            <a:extLst>
              <a:ext uri="{837473B0-CC2E-450A-ABE3-18F120FF3D39}">
                <a1611:picAttrSrcUrl xmlns:a1611="http://schemas.microsoft.com/office/drawing/2016/11/main" xmlns="" r:id="rId4"/>
              </a:ext>
            </a:extLst>
          </a:blip>
          <a:srcRect l="11283" r="22131" b="-2"/>
          <a:stretch/>
        </p:blipFill>
        <p:spPr>
          <a:xfrm>
            <a:off x="6190488" y="566928"/>
            <a:ext cx="5157216" cy="5286197"/>
          </a:xfrm>
          <a:prstGeom prst="rect">
            <a:avLst/>
          </a:prstGeom>
        </p:spPr>
      </p:pic>
      <p:sp>
        <p:nvSpPr>
          <p:cNvPr id="177" name="Rectangle 176">
            <a:extLst>
              <a:ext uri="{FF2B5EF4-FFF2-40B4-BE49-F238E27FC236}">
                <a16:creationId xmlns:a16="http://schemas.microsoft.com/office/drawing/2014/main" xmlns="" id="{2089CB41-F399-4AEB-980C-5BFB1049CBE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6112341"/>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9" name="Rectangle 178">
            <a:extLst>
              <a:ext uri="{FF2B5EF4-FFF2-40B4-BE49-F238E27FC236}">
                <a16:creationId xmlns:a16="http://schemas.microsoft.com/office/drawing/2014/main" xmlns="" id="{1BFC967B-3DD6-463D-9DB9-6E4419AE0DA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096768" y="3817404"/>
            <a:ext cx="54864" cy="457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74"/>
        <p:cNvGrpSpPr/>
        <p:nvPr/>
      </p:nvGrpSpPr>
      <p:grpSpPr>
        <a:xfrm>
          <a:off x="0" y="0"/>
          <a:ext cx="0" cy="0"/>
          <a:chOff x="0" y="0"/>
          <a:chExt cx="0" cy="0"/>
        </a:xfrm>
      </p:grpSpPr>
      <p:sp useBgFill="1">
        <p:nvSpPr>
          <p:cNvPr id="118" name="Rectangle 117">
            <a:extLst>
              <a:ext uri="{FF2B5EF4-FFF2-40B4-BE49-F238E27FC236}">
                <a16:creationId xmlns:a16="http://schemas.microsoft.com/office/drawing/2014/main" xmlns="" id="{5DF40726-9B19-4165-9C26-757D16E19E2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Google Shape;175;p10"/>
          <p:cNvSpPr txBox="1">
            <a:spLocks noGrp="1"/>
          </p:cNvSpPr>
          <p:nvPr>
            <p:ph type="title"/>
          </p:nvPr>
        </p:nvSpPr>
        <p:spPr>
          <a:xfrm>
            <a:off x="838199" y="564211"/>
            <a:ext cx="4571999" cy="1165002"/>
          </a:xfrm>
          <a:prstGeom prst="rect">
            <a:avLst/>
          </a:prstGeom>
        </p:spPr>
        <p:txBody>
          <a:bodyPr spcFirstLastPara="1" vert="horz" lIns="91440" tIns="45720" rIns="91440" bIns="45720" rtlCol="0" anchor="b" anchorCtr="0">
            <a:normAutofit/>
          </a:bodyPr>
          <a:lstStyle/>
          <a:p>
            <a:pPr marL="0" lvl="0" indent="0">
              <a:spcAft>
                <a:spcPts val="0"/>
              </a:spcAft>
              <a:buClr>
                <a:srgbClr val="3F3F3F"/>
              </a:buClr>
              <a:buSzPts val="4800"/>
            </a:pPr>
            <a:r>
              <a:rPr lang="en-US" sz="2500"/>
              <a:t>IDENTIFYING AN APPROPRIATE MEETING SPACE </a:t>
            </a:r>
          </a:p>
        </p:txBody>
      </p:sp>
      <p:sp>
        <p:nvSpPr>
          <p:cNvPr id="176" name="Google Shape;176;p10"/>
          <p:cNvSpPr txBox="1">
            <a:spLocks noGrp="1"/>
          </p:cNvSpPr>
          <p:nvPr>
            <p:ph sz="half" idx="1"/>
          </p:nvPr>
        </p:nvSpPr>
        <p:spPr>
          <a:xfrm>
            <a:off x="838199" y="2055327"/>
            <a:ext cx="4132384" cy="3796513"/>
          </a:xfrm>
          <a:prstGeom prst="rect">
            <a:avLst/>
          </a:prstGeom>
        </p:spPr>
        <p:txBody>
          <a:bodyPr spcFirstLastPara="1" vert="horz" lIns="91440" tIns="45720" rIns="91440" bIns="45720" rtlCol="0" anchor="t" anchorCtr="0">
            <a:noAutofit/>
          </a:bodyPr>
          <a:lstStyle/>
          <a:p>
            <a:pPr marL="91440">
              <a:lnSpc>
                <a:spcPct val="150000"/>
              </a:lnSpc>
              <a:spcBef>
                <a:spcPts val="1400"/>
              </a:spcBef>
              <a:buSzPts val="2000"/>
            </a:pPr>
            <a:r>
              <a:rPr lang="en-US" sz="2000" dirty="0"/>
              <a:t>A table that is square, rectangular, or U-shaped </a:t>
            </a:r>
            <a:endParaRPr lang="en-US" sz="2000">
              <a:cs typeface="Calibri"/>
            </a:endParaRPr>
          </a:p>
          <a:p>
            <a:pPr marL="91440" lvl="0">
              <a:lnSpc>
                <a:spcPct val="150000"/>
              </a:lnSpc>
              <a:spcBef>
                <a:spcPts val="1400"/>
              </a:spcBef>
              <a:spcAft>
                <a:spcPts val="0"/>
              </a:spcAft>
              <a:buSzPts val="2000"/>
            </a:pPr>
            <a:r>
              <a:rPr lang="en-US" sz="2000" dirty="0"/>
              <a:t>Tables that are round, or tables arranged in a circular pattern, allow for a more egalitarian model of interaction, reducing the hierarchical aspects while reinforcing the clear line of sight among all participants.</a:t>
            </a:r>
            <a:endParaRPr lang="en-US" sz="2000">
              <a:cs typeface="Calibri"/>
            </a:endParaRPr>
          </a:p>
        </p:txBody>
      </p:sp>
      <p:pic>
        <p:nvPicPr>
          <p:cNvPr id="177" name="Google Shape;177;p10"/>
          <p:cNvPicPr preferRelativeResize="0">
            <a:picLocks noGrp="1"/>
          </p:cNvPicPr>
          <p:nvPr>
            <p:ph sz="half" idx="2"/>
          </p:nvPr>
        </p:nvPicPr>
        <p:blipFill rotWithShape="1">
          <a:blip r:embed="rId3"/>
          <a:srcRect r="-2" b="1828"/>
          <a:stretch/>
        </p:blipFill>
        <p:spPr>
          <a:xfrm>
            <a:off x="6190488" y="566928"/>
            <a:ext cx="5157216" cy="5286197"/>
          </a:xfrm>
          <a:prstGeom prst="rect">
            <a:avLst/>
          </a:prstGeom>
          <a:noFill/>
        </p:spPr>
      </p:pic>
      <p:sp>
        <p:nvSpPr>
          <p:cNvPr id="120" name="Rectangle 119">
            <a:extLst>
              <a:ext uri="{FF2B5EF4-FFF2-40B4-BE49-F238E27FC236}">
                <a16:creationId xmlns:a16="http://schemas.microsoft.com/office/drawing/2014/main" xmlns="" id="{2089CB41-F399-4AEB-980C-5BFB1049CBE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6112341"/>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2" name="Rectangle 121">
            <a:extLst>
              <a:ext uri="{FF2B5EF4-FFF2-40B4-BE49-F238E27FC236}">
                <a16:creationId xmlns:a16="http://schemas.microsoft.com/office/drawing/2014/main" xmlns="" id="{1BFC967B-3DD6-463D-9DB9-6E4419AE0DA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096768" y="3817404"/>
            <a:ext cx="54864" cy="457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81"/>
        <p:cNvGrpSpPr/>
        <p:nvPr/>
      </p:nvGrpSpPr>
      <p:grpSpPr>
        <a:xfrm>
          <a:off x="0" y="0"/>
          <a:ext cx="0" cy="0"/>
          <a:chOff x="0" y="0"/>
          <a:chExt cx="0" cy="0"/>
        </a:xfrm>
      </p:grpSpPr>
      <p:sp>
        <p:nvSpPr>
          <p:cNvPr id="125" name="Rectangle 124">
            <a:extLst>
              <a:ext uri="{FF2B5EF4-FFF2-40B4-BE49-F238E27FC236}">
                <a16:creationId xmlns:a16="http://schemas.microsoft.com/office/drawing/2014/main" xmlns="" id="{21739CA5-F0F5-48E1-8E8C-F24B71827E4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ounded Rectangle 3">
            <a:extLst>
              <a:ext uri="{FF2B5EF4-FFF2-40B4-BE49-F238E27FC236}">
                <a16:creationId xmlns:a16="http://schemas.microsoft.com/office/drawing/2014/main" xmlns="" id="{3EAD2937-F230-41D4-B9C5-975B129BFC2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6745" y="640080"/>
            <a:ext cx="10920415"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Rectangle 190">
            <a:extLst>
              <a:ext uri="{FF2B5EF4-FFF2-40B4-BE49-F238E27FC236}">
                <a16:creationId xmlns:a16="http://schemas.microsoft.com/office/drawing/2014/main" xmlns="" id="{CCD444A3-C338-4886-B7F1-4BA2AF46EB6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8024" y="960109"/>
            <a:ext cx="10277856" cy="49377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Google Shape;182;p11"/>
          <p:cNvSpPr txBox="1">
            <a:spLocks noGrp="1"/>
          </p:cNvSpPr>
          <p:nvPr>
            <p:ph type="title"/>
          </p:nvPr>
        </p:nvSpPr>
        <p:spPr>
          <a:xfrm>
            <a:off x="1452656" y="1444741"/>
            <a:ext cx="9357865" cy="1041901"/>
          </a:xfrm>
          <a:prstGeom prst="rect">
            <a:avLst/>
          </a:prstGeom>
        </p:spPr>
        <p:txBody>
          <a:bodyPr spcFirstLastPara="1" lIns="91425" tIns="45700" rIns="91425" bIns="45700" anchorCtr="0">
            <a:normAutofit/>
          </a:bodyPr>
          <a:lstStyle/>
          <a:p>
            <a:pPr marL="0" lvl="0" indent="0" rtl="0">
              <a:spcBef>
                <a:spcPts val="0"/>
              </a:spcBef>
              <a:spcAft>
                <a:spcPts val="0"/>
              </a:spcAft>
              <a:buClr>
                <a:srgbClr val="3F3F3F"/>
              </a:buClr>
              <a:buSzPts val="4800"/>
              <a:buFont typeface="Calibri"/>
              <a:buNone/>
            </a:pPr>
            <a:r>
              <a:rPr lang="en-US" sz="4000"/>
              <a:t>MEETING CHECKLIST FOR PARTICIPANTS </a:t>
            </a:r>
          </a:p>
        </p:txBody>
      </p:sp>
      <p:sp>
        <p:nvSpPr>
          <p:cNvPr id="183" name="Google Shape;183;p11"/>
          <p:cNvSpPr txBox="1">
            <a:spLocks noGrp="1"/>
          </p:cNvSpPr>
          <p:nvPr>
            <p:ph sz="half" idx="1"/>
          </p:nvPr>
        </p:nvSpPr>
        <p:spPr>
          <a:xfrm>
            <a:off x="1452656" y="2701427"/>
            <a:ext cx="4483324" cy="2699968"/>
          </a:xfrm>
          <a:prstGeom prst="rect">
            <a:avLst/>
          </a:prstGeom>
        </p:spPr>
        <p:txBody>
          <a:bodyPr spcFirstLastPara="1" lIns="0" tIns="45700" rIns="0" bIns="45700" anchorCtr="0">
            <a:normAutofit/>
          </a:bodyPr>
          <a:lstStyle/>
          <a:p>
            <a:pPr marL="0" lvl="0" indent="0" rtl="0">
              <a:spcBef>
                <a:spcPts val="0"/>
              </a:spcBef>
              <a:spcAft>
                <a:spcPts val="0"/>
              </a:spcAft>
              <a:buSzPct val="100000"/>
              <a:buNone/>
            </a:pPr>
            <a:r>
              <a:rPr lang="en-US" sz="1300" b="1"/>
              <a:t>Mary Ellen Guffey (2007) provides a useful participant checklist that is adapted here for our use: </a:t>
            </a:r>
            <a:endParaRPr lang="en-US" sz="1300"/>
          </a:p>
          <a:p>
            <a:pPr marL="91440" lvl="0" indent="-117475" rtl="0">
              <a:spcBef>
                <a:spcPts val="1400"/>
              </a:spcBef>
              <a:spcAft>
                <a:spcPts val="0"/>
              </a:spcAft>
              <a:buSzPct val="100000"/>
              <a:buFont typeface="Noto Sans Symbols"/>
              <a:buChar char="❖"/>
            </a:pPr>
            <a:r>
              <a:rPr lang="en-US" sz="1300"/>
              <a:t> Arrive on time and stay until the meeting adjourns (unless there are prior arrangements) </a:t>
            </a:r>
          </a:p>
          <a:p>
            <a:pPr marL="91440" lvl="0" indent="-117475" rtl="0">
              <a:spcBef>
                <a:spcPts val="1400"/>
              </a:spcBef>
              <a:spcAft>
                <a:spcPts val="0"/>
              </a:spcAft>
              <a:buSzPct val="100000"/>
              <a:buFont typeface="Noto Sans Symbols"/>
              <a:buChar char="❖"/>
            </a:pPr>
            <a:r>
              <a:rPr lang="en-US" sz="1300"/>
              <a:t> Leave the meeting only for established breaks or emergencies </a:t>
            </a:r>
          </a:p>
          <a:p>
            <a:pPr marL="91440" lvl="0" indent="-117475" rtl="0">
              <a:spcBef>
                <a:spcPts val="1400"/>
              </a:spcBef>
              <a:spcAft>
                <a:spcPts val="0"/>
              </a:spcAft>
              <a:buSzPct val="100000"/>
              <a:buFont typeface="Noto Sans Symbols"/>
              <a:buChar char="❖"/>
            </a:pPr>
            <a:r>
              <a:rPr lang="en-US" sz="1300"/>
              <a:t> Be prepared and have everything you need on hand </a:t>
            </a:r>
          </a:p>
          <a:p>
            <a:pPr marL="91440" lvl="0" indent="-117475" rtl="0">
              <a:spcBef>
                <a:spcPts val="1400"/>
              </a:spcBef>
              <a:spcAft>
                <a:spcPts val="0"/>
              </a:spcAft>
              <a:buSzPct val="100000"/>
              <a:buFont typeface="Noto Sans Symbols"/>
              <a:buChar char="❖"/>
            </a:pPr>
            <a:r>
              <a:rPr lang="en-US" sz="1300"/>
              <a:t> Turn off cell phones and personal digital assistants </a:t>
            </a:r>
          </a:p>
          <a:p>
            <a:pPr marL="91440" lvl="0" indent="-117475" rtl="0">
              <a:spcBef>
                <a:spcPts val="1400"/>
              </a:spcBef>
              <a:spcAft>
                <a:spcPts val="0"/>
              </a:spcAft>
              <a:buSzPct val="100000"/>
              <a:buFont typeface="Noto Sans Symbols"/>
              <a:buChar char="❖"/>
            </a:pPr>
            <a:r>
              <a:rPr lang="en-US" sz="1300"/>
              <a:t> Follow the established protocol for turn taking </a:t>
            </a:r>
          </a:p>
        </p:txBody>
      </p:sp>
      <p:sp>
        <p:nvSpPr>
          <p:cNvPr id="184" name="Google Shape;184;p11"/>
          <p:cNvSpPr txBox="1">
            <a:spLocks noGrp="1"/>
          </p:cNvSpPr>
          <p:nvPr>
            <p:ph sz="half" idx="2"/>
          </p:nvPr>
        </p:nvSpPr>
        <p:spPr>
          <a:xfrm>
            <a:off x="6256020" y="2701427"/>
            <a:ext cx="4554501" cy="2699968"/>
          </a:xfrm>
          <a:prstGeom prst="rect">
            <a:avLst/>
          </a:prstGeom>
        </p:spPr>
        <p:txBody>
          <a:bodyPr spcFirstLastPara="1" lIns="0" tIns="45700" rIns="0" bIns="45700" anchorCtr="0">
            <a:normAutofit/>
          </a:bodyPr>
          <a:lstStyle/>
          <a:p>
            <a:pPr marL="91440" lvl="0" indent="-117475" rtl="0">
              <a:spcBef>
                <a:spcPts val="0"/>
              </a:spcBef>
              <a:spcAft>
                <a:spcPts val="0"/>
              </a:spcAft>
              <a:buSzPct val="100000"/>
              <a:buFont typeface="Noto Sans Symbols"/>
              <a:buChar char="❖"/>
            </a:pPr>
            <a:r>
              <a:rPr lang="en-US" sz="1100"/>
              <a:t> Respect time limits </a:t>
            </a:r>
          </a:p>
          <a:p>
            <a:pPr marL="91440" lvl="0" indent="-117475" rtl="0">
              <a:spcBef>
                <a:spcPts val="1400"/>
              </a:spcBef>
              <a:spcAft>
                <a:spcPts val="0"/>
              </a:spcAft>
              <a:buSzPct val="100000"/>
              <a:buFont typeface="Noto Sans Symbols"/>
              <a:buChar char="❖"/>
            </a:pPr>
            <a:r>
              <a:rPr lang="en-US" sz="1100"/>
              <a:t> Demonstrate professionalism in your verbal and nonverbal interactions </a:t>
            </a:r>
          </a:p>
          <a:p>
            <a:pPr marL="91440" lvl="0" indent="-117475" rtl="0">
              <a:spcBef>
                <a:spcPts val="1400"/>
              </a:spcBef>
              <a:spcAft>
                <a:spcPts val="0"/>
              </a:spcAft>
              <a:buSzPct val="100000"/>
              <a:buFont typeface="Noto Sans Symbols"/>
              <a:buChar char="❖"/>
            </a:pPr>
            <a:r>
              <a:rPr lang="en-US" sz="1100"/>
              <a:t> Communicate interest and stay engaged in the discussion </a:t>
            </a:r>
          </a:p>
          <a:p>
            <a:pPr marL="91440" lvl="0" indent="-117475" rtl="0">
              <a:spcBef>
                <a:spcPts val="1400"/>
              </a:spcBef>
              <a:spcAft>
                <a:spcPts val="0"/>
              </a:spcAft>
              <a:buSzPct val="100000"/>
              <a:buFont typeface="Noto Sans Symbols"/>
              <a:buChar char="❖"/>
            </a:pPr>
            <a:r>
              <a:rPr lang="en-US" sz="1100"/>
              <a:t> Avoid tangents and side discussions </a:t>
            </a:r>
          </a:p>
          <a:p>
            <a:pPr marL="91440" lvl="0" indent="-117475" rtl="0">
              <a:spcBef>
                <a:spcPts val="1400"/>
              </a:spcBef>
              <a:spcAft>
                <a:spcPts val="0"/>
              </a:spcAft>
              <a:buSzPct val="100000"/>
              <a:buFont typeface="Noto Sans Symbols"/>
              <a:buChar char="❖"/>
            </a:pPr>
            <a:r>
              <a:rPr lang="en-US" sz="1100"/>
              <a:t> Respect space and don’t place your notebook or papers all around you </a:t>
            </a:r>
          </a:p>
          <a:p>
            <a:pPr marL="91440" lvl="0" indent="-117475" rtl="0">
              <a:spcBef>
                <a:spcPts val="1400"/>
              </a:spcBef>
              <a:spcAft>
                <a:spcPts val="0"/>
              </a:spcAft>
              <a:buSzPct val="100000"/>
              <a:buFont typeface="Noto Sans Symbols"/>
              <a:buChar char="❖"/>
            </a:pPr>
            <a:r>
              <a:rPr lang="en-US" sz="1100"/>
              <a:t> Clean up after yourself </a:t>
            </a:r>
          </a:p>
          <a:p>
            <a:pPr marL="91440" lvl="0" indent="-117475" rtl="0">
              <a:spcBef>
                <a:spcPts val="1400"/>
              </a:spcBef>
              <a:spcAft>
                <a:spcPts val="0"/>
              </a:spcAft>
              <a:buSzPct val="100000"/>
              <a:buFont typeface="Noto Sans Symbols"/>
              <a:buChar char="❖"/>
            </a:pPr>
            <a:r>
              <a:rPr lang="en-US" sz="1100"/>
              <a:t> Engage in polite conversation after the conclusion </a:t>
            </a:r>
          </a:p>
          <a:p>
            <a:pPr marL="91440" lvl="0" indent="0" rtl="0">
              <a:spcBef>
                <a:spcPts val="1400"/>
              </a:spcBef>
              <a:spcAft>
                <a:spcPts val="0"/>
              </a:spcAft>
              <a:buSzPct val="100000"/>
              <a:buNone/>
            </a:pPr>
            <a:endParaRPr lang="en-US" sz="11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8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4">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84">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84">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84">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84">
                                            <p:txEl>
                                              <p:pRg st="4" end="4"/>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84">
                                            <p:txEl>
                                              <p:pRg st="5" end="5"/>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84">
                                            <p:txEl>
                                              <p:pRg st="6" end="6"/>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8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88"/>
        <p:cNvGrpSpPr/>
        <p:nvPr/>
      </p:nvGrpSpPr>
      <p:grpSpPr>
        <a:xfrm>
          <a:off x="0" y="0"/>
          <a:ext cx="0" cy="0"/>
          <a:chOff x="0" y="0"/>
          <a:chExt cx="0" cy="0"/>
        </a:xfrm>
      </p:grpSpPr>
      <p:sp useBgFill="1">
        <p:nvSpPr>
          <p:cNvPr id="195" name="Rectangle 194">
            <a:extLst>
              <a:ext uri="{FF2B5EF4-FFF2-40B4-BE49-F238E27FC236}">
                <a16:creationId xmlns:a16="http://schemas.microsoft.com/office/drawing/2014/main" xmlns="" id="{DAF1966E-FD40-4A4A-B61B-C4DF7FA05F0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7" name="Rectangle 196">
            <a:extLst>
              <a:ext uri="{FF2B5EF4-FFF2-40B4-BE49-F238E27FC236}">
                <a16:creationId xmlns:a16="http://schemas.microsoft.com/office/drawing/2014/main" xmlns="" id="{047BFA19-D45E-416B-A404-7AF2F3F2701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9" name="Rectangle 198">
            <a:extLst>
              <a:ext uri="{FF2B5EF4-FFF2-40B4-BE49-F238E27FC236}">
                <a16:creationId xmlns:a16="http://schemas.microsoft.com/office/drawing/2014/main" xmlns="" id="{8E0105E7-23DB-4CF2-8258-FF47C7620F6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9" name="Google Shape;189;p12"/>
          <p:cNvSpPr txBox="1">
            <a:spLocks noGrp="1"/>
          </p:cNvSpPr>
          <p:nvPr>
            <p:ph type="title"/>
          </p:nvPr>
        </p:nvSpPr>
        <p:spPr>
          <a:xfrm>
            <a:off x="1115568" y="548640"/>
            <a:ext cx="10168128" cy="1179576"/>
          </a:xfrm>
          <a:prstGeom prst="rect">
            <a:avLst/>
          </a:prstGeom>
        </p:spPr>
        <p:txBody>
          <a:bodyPr spcFirstLastPara="1" lIns="91425" tIns="45700" rIns="91425" bIns="45700" anchorCtr="0">
            <a:normAutofit/>
          </a:bodyPr>
          <a:lstStyle/>
          <a:p>
            <a:pPr marL="0" lvl="0" indent="0" rtl="0">
              <a:spcBef>
                <a:spcPts val="0"/>
              </a:spcBef>
              <a:spcAft>
                <a:spcPts val="0"/>
              </a:spcAft>
              <a:buClr>
                <a:srgbClr val="3F3F3F"/>
              </a:buClr>
              <a:buSzPts val="4800"/>
              <a:buFont typeface="Calibri"/>
              <a:buNone/>
            </a:pPr>
            <a:r>
              <a:rPr lang="en-US" sz="4000"/>
              <a:t>Perils of Poor Facilitation</a:t>
            </a:r>
          </a:p>
        </p:txBody>
      </p:sp>
      <p:sp>
        <p:nvSpPr>
          <p:cNvPr id="201" name="Rectangle 200">
            <a:extLst>
              <a:ext uri="{FF2B5EF4-FFF2-40B4-BE49-F238E27FC236}">
                <a16:creationId xmlns:a16="http://schemas.microsoft.com/office/drawing/2014/main" xmlns="" id="{074B4F7D-14B2-478B-8BF5-01E4E0C5D26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0" name="Google Shape;190;p12"/>
          <p:cNvSpPr txBox="1">
            <a:spLocks noGrp="1"/>
          </p:cNvSpPr>
          <p:nvPr>
            <p:ph idx="1"/>
          </p:nvPr>
        </p:nvSpPr>
        <p:spPr>
          <a:xfrm>
            <a:off x="1115568" y="2481943"/>
            <a:ext cx="10168128" cy="3695020"/>
          </a:xfrm>
          <a:prstGeom prst="rect">
            <a:avLst/>
          </a:prstGeom>
        </p:spPr>
        <p:txBody>
          <a:bodyPr spcFirstLastPara="1" lIns="0" tIns="45700" rIns="0" bIns="45700" anchorCtr="0">
            <a:normAutofit/>
          </a:bodyPr>
          <a:lstStyle/>
          <a:p>
            <a:pPr marL="91440" lvl="0" indent="-127000" rtl="0">
              <a:spcBef>
                <a:spcPts val="0"/>
              </a:spcBef>
              <a:spcAft>
                <a:spcPts val="0"/>
              </a:spcAft>
              <a:buSzPts val="2000"/>
              <a:buFont typeface="Noto Sans Symbols"/>
              <a:buChar char="❖"/>
            </a:pPr>
            <a:r>
              <a:rPr lang="en-US" sz="1900"/>
              <a:t> An argument starts about an established fact. </a:t>
            </a:r>
          </a:p>
          <a:p>
            <a:pPr marL="91440" lvl="0" indent="-127000" rtl="0">
              <a:spcBef>
                <a:spcPts val="1400"/>
              </a:spcBef>
              <a:spcAft>
                <a:spcPts val="0"/>
              </a:spcAft>
              <a:buSzPts val="2000"/>
              <a:buFont typeface="Noto Sans Symbols"/>
              <a:buChar char="❖"/>
            </a:pPr>
            <a:r>
              <a:rPr lang="en-US" sz="1900"/>
              <a:t> Opinions are introduced as if they were truths. </a:t>
            </a:r>
          </a:p>
          <a:p>
            <a:pPr marL="91440" lvl="0" indent="-127000" rtl="0">
              <a:spcBef>
                <a:spcPts val="1400"/>
              </a:spcBef>
              <a:spcAft>
                <a:spcPts val="0"/>
              </a:spcAft>
              <a:buSzPts val="2000"/>
              <a:buFont typeface="Noto Sans Symbols"/>
              <a:buChar char="❖"/>
            </a:pPr>
            <a:r>
              <a:rPr lang="en-US" sz="1900"/>
              <a:t> People intimidate others with real or imaginary “knowledge.” </a:t>
            </a:r>
          </a:p>
          <a:p>
            <a:pPr marL="91440" lvl="0" indent="-127000" rtl="0">
              <a:spcBef>
                <a:spcPts val="1400"/>
              </a:spcBef>
              <a:spcAft>
                <a:spcPts val="0"/>
              </a:spcAft>
              <a:buSzPts val="2000"/>
              <a:buFont typeface="Noto Sans Symbols"/>
              <a:buChar char="❖"/>
            </a:pPr>
            <a:r>
              <a:rPr lang="en-US" sz="1900"/>
              <a:t> People overwhelm each other with too many proposals for the time available to consider them. </a:t>
            </a:r>
          </a:p>
          <a:p>
            <a:pPr marL="91440" lvl="0" indent="-127000" rtl="0">
              <a:spcBef>
                <a:spcPts val="1400"/>
              </a:spcBef>
              <a:spcAft>
                <a:spcPts val="0"/>
              </a:spcAft>
              <a:buSzPts val="2000"/>
              <a:buFont typeface="Noto Sans Symbols"/>
              <a:buChar char="❖"/>
            </a:pPr>
            <a:r>
              <a:rPr lang="en-US" sz="1900"/>
              <a:t> People become angry for no good reason. </a:t>
            </a:r>
          </a:p>
          <a:p>
            <a:pPr marL="91440" lvl="0" indent="-127000" rtl="0">
              <a:spcBef>
                <a:spcPts val="1400"/>
              </a:spcBef>
              <a:spcAft>
                <a:spcPts val="0"/>
              </a:spcAft>
              <a:buSzPts val="2000"/>
              <a:buFont typeface="Noto Sans Symbols"/>
              <a:buChar char="❖"/>
            </a:pPr>
            <a:r>
              <a:rPr lang="en-US" sz="1900"/>
              <a:t> People promote their own visions at the expense of everyone else’s. </a:t>
            </a:r>
          </a:p>
          <a:p>
            <a:pPr marL="91440" lvl="0" indent="-127000" rtl="0">
              <a:spcBef>
                <a:spcPts val="1400"/>
              </a:spcBef>
              <a:spcAft>
                <a:spcPts val="0"/>
              </a:spcAft>
              <a:buSzPts val="2000"/>
              <a:buFont typeface="Noto Sans Symbols"/>
              <a:buChar char="❖"/>
            </a:pPr>
            <a:r>
              <a:rPr lang="en-US" sz="1900"/>
              <a:t> People demand or offer much more information than is needed. </a:t>
            </a:r>
          </a:p>
          <a:p>
            <a:pPr marL="91440" lvl="0" indent="-127000" rtl="0">
              <a:spcBef>
                <a:spcPts val="1400"/>
              </a:spcBef>
              <a:spcAft>
                <a:spcPts val="0"/>
              </a:spcAft>
              <a:buSzPts val="2000"/>
              <a:buFont typeface="Noto Sans Symbols"/>
              <a:buChar char="❖"/>
            </a:pPr>
            <a:r>
              <a:rPr lang="en-US" sz="1900"/>
              <a:t> Discussion becomes circular; people repeat themselves without making any progress toward conclusions.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0">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9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94"/>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xmlns="" id="{0B9EE3F3-89B7-43C3-8651-C4C96830993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Google Shape;195;p13"/>
          <p:cNvSpPr txBox="1">
            <a:spLocks noGrp="1"/>
          </p:cNvSpPr>
          <p:nvPr>
            <p:ph type="title"/>
          </p:nvPr>
        </p:nvSpPr>
        <p:spPr>
          <a:xfrm>
            <a:off x="411480" y="991443"/>
            <a:ext cx="4443154" cy="1087819"/>
          </a:xfrm>
          <a:prstGeom prst="rect">
            <a:avLst/>
          </a:prstGeom>
        </p:spPr>
        <p:txBody>
          <a:bodyPr spcFirstLastPara="1" lIns="91425" tIns="45700" rIns="91425" bIns="45700" anchor="b" anchorCtr="0">
            <a:normAutofit/>
          </a:bodyPr>
          <a:lstStyle/>
          <a:p>
            <a:pPr marL="0" lvl="0" indent="0" rtl="0">
              <a:spcBef>
                <a:spcPts val="0"/>
              </a:spcBef>
              <a:spcAft>
                <a:spcPts val="0"/>
              </a:spcAft>
              <a:buClr>
                <a:srgbClr val="3F3F3F"/>
              </a:buClr>
              <a:buSzPts val="4800"/>
              <a:buFont typeface="Calibri"/>
              <a:buNone/>
            </a:pPr>
            <a:r>
              <a:rPr lang="en-US" sz="3400"/>
              <a:t>Guidelines for Facilitating a Meeting </a:t>
            </a:r>
          </a:p>
        </p:txBody>
      </p:sp>
      <p:sp>
        <p:nvSpPr>
          <p:cNvPr id="75" name="Rectangle 74">
            <a:extLst>
              <a:ext uri="{FF2B5EF4-FFF2-40B4-BE49-F238E27FC236}">
                <a16:creationId xmlns:a16="http://schemas.microsoft.com/office/drawing/2014/main" xmlns="" id="{33AE4636-AEEC-45D6-84D4-7AC2DA48ECF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xmlns="" id="{8D9CE0F4-2EB2-4F1F-8AAC-DB3571D9FE1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6" name="Google Shape;196;p13"/>
          <p:cNvSpPr txBox="1">
            <a:spLocks noGrp="1"/>
          </p:cNvSpPr>
          <p:nvPr>
            <p:ph idx="1"/>
          </p:nvPr>
        </p:nvSpPr>
        <p:spPr>
          <a:xfrm>
            <a:off x="411480" y="2684095"/>
            <a:ext cx="4443154" cy="3492868"/>
          </a:xfrm>
          <a:prstGeom prst="rect">
            <a:avLst/>
          </a:prstGeom>
        </p:spPr>
        <p:txBody>
          <a:bodyPr spcFirstLastPara="1" lIns="0" tIns="45700" rIns="0" bIns="45700" anchorCtr="0">
            <a:normAutofit/>
          </a:bodyPr>
          <a:lstStyle/>
          <a:p>
            <a:pPr marL="457200" lvl="0" indent="-457200" rtl="0">
              <a:spcBef>
                <a:spcPts val="0"/>
              </a:spcBef>
              <a:spcAft>
                <a:spcPts val="0"/>
              </a:spcAft>
              <a:buSzPts val="2000"/>
              <a:buFont typeface="Calibri"/>
              <a:buAutoNum type="arabicPeriod"/>
            </a:pPr>
            <a:r>
              <a:rPr lang="en-US" sz="1700"/>
              <a:t>Start promptly</a:t>
            </a:r>
          </a:p>
          <a:p>
            <a:pPr marL="457200" lvl="0" indent="-457200" rtl="0">
              <a:spcBef>
                <a:spcPts val="1400"/>
              </a:spcBef>
              <a:spcAft>
                <a:spcPts val="0"/>
              </a:spcAft>
              <a:buSzPts val="2000"/>
              <a:buFont typeface="Calibri"/>
              <a:buAutoNum type="arabicPeriod"/>
            </a:pPr>
            <a:r>
              <a:rPr lang="en-US" sz="1700"/>
              <a:t>Begin with something positive</a:t>
            </a:r>
          </a:p>
          <a:p>
            <a:pPr marL="457200" lvl="0" indent="-457200" rtl="0">
              <a:spcBef>
                <a:spcPts val="1400"/>
              </a:spcBef>
              <a:spcAft>
                <a:spcPts val="0"/>
              </a:spcAft>
              <a:buSzPts val="2000"/>
              <a:buFont typeface="Calibri"/>
              <a:buAutoNum type="arabicPeriod"/>
            </a:pPr>
            <a:r>
              <a:rPr lang="en-US" sz="1700"/>
              <a:t>Tend to housekeeping details</a:t>
            </a:r>
          </a:p>
          <a:p>
            <a:pPr marL="457200" lvl="0" indent="-457200" rtl="0">
              <a:spcBef>
                <a:spcPts val="1400"/>
              </a:spcBef>
              <a:spcAft>
                <a:spcPts val="0"/>
              </a:spcAft>
              <a:buSzPts val="2000"/>
              <a:buFont typeface="Calibri"/>
              <a:buAutoNum type="arabicPeriod"/>
            </a:pPr>
            <a:r>
              <a:rPr lang="en-US" sz="1700"/>
              <a:t>Make sure people understand their roles</a:t>
            </a:r>
          </a:p>
          <a:p>
            <a:pPr marL="457200" lvl="0" indent="-457200" rtl="0">
              <a:spcBef>
                <a:spcPts val="1400"/>
              </a:spcBef>
              <a:spcAft>
                <a:spcPts val="0"/>
              </a:spcAft>
              <a:buSzPts val="2000"/>
              <a:buFont typeface="Calibri"/>
              <a:buAutoNum type="arabicPeriod"/>
            </a:pPr>
            <a:r>
              <a:rPr lang="en-US" sz="1700"/>
              <a:t>Keep to your agenda</a:t>
            </a:r>
          </a:p>
          <a:p>
            <a:pPr marL="457200" lvl="0" indent="-457200" rtl="0">
              <a:spcBef>
                <a:spcPts val="1400"/>
              </a:spcBef>
              <a:spcAft>
                <a:spcPts val="0"/>
              </a:spcAft>
              <a:buSzPts val="2000"/>
              <a:buFont typeface="Calibri"/>
              <a:buAutoNum type="arabicPeriod"/>
            </a:pPr>
            <a:r>
              <a:rPr lang="en-US" sz="1700"/>
              <a:t>Guide, don’t dictate</a:t>
            </a:r>
          </a:p>
          <a:p>
            <a:pPr marL="457200" lvl="0" indent="-457200" rtl="0">
              <a:spcBef>
                <a:spcPts val="1400"/>
              </a:spcBef>
              <a:spcAft>
                <a:spcPts val="0"/>
              </a:spcAft>
              <a:buSzPts val="2000"/>
              <a:buFont typeface="Calibri"/>
              <a:buAutoNum type="arabicPeriod"/>
            </a:pPr>
            <a:r>
              <a:rPr lang="en-US" sz="1700"/>
              <a:t>Keep your eyes open for nonverbal communication</a:t>
            </a:r>
          </a:p>
          <a:p>
            <a:pPr marL="457200" lvl="0" indent="-457200" rtl="0">
              <a:spcBef>
                <a:spcPts val="1400"/>
              </a:spcBef>
              <a:spcAft>
                <a:spcPts val="0"/>
              </a:spcAft>
              <a:buSzPts val="2000"/>
              <a:buFont typeface="Calibri"/>
              <a:buAutoNum type="arabicPeriod"/>
            </a:pPr>
            <a:r>
              <a:rPr lang="en-US" sz="1700"/>
              <a:t>Capture and assign action items</a:t>
            </a:r>
          </a:p>
          <a:p>
            <a:pPr marL="457200" lvl="0" indent="-330200" rtl="0">
              <a:spcBef>
                <a:spcPts val="1400"/>
              </a:spcBef>
              <a:spcAft>
                <a:spcPts val="0"/>
              </a:spcAft>
              <a:buSzPts val="2000"/>
              <a:buFont typeface="Calibri"/>
              <a:buNone/>
            </a:pPr>
            <a:endParaRPr lang="en-US" sz="1700"/>
          </a:p>
        </p:txBody>
      </p:sp>
      <p:pic>
        <p:nvPicPr>
          <p:cNvPr id="2" name="Picture 2">
            <a:extLst>
              <a:ext uri="{FF2B5EF4-FFF2-40B4-BE49-F238E27FC236}">
                <a16:creationId xmlns:a16="http://schemas.microsoft.com/office/drawing/2014/main" xmlns="" id="{A0DBAD09-33E9-D7DB-2A3C-1B3072DE7C11}"/>
              </a:ext>
            </a:extLst>
          </p:cNvPr>
          <p:cNvPicPr>
            <a:picLocks noChangeAspect="1"/>
          </p:cNvPicPr>
          <p:nvPr/>
        </p:nvPicPr>
        <p:blipFill>
          <a:blip r:embed="rId3">
            <a:extLst>
              <a:ext uri="{837473B0-CC2E-450A-ABE3-18F120FF3D39}">
                <a1611:picAttrSrcUrl xmlns:a1611="http://schemas.microsoft.com/office/drawing/2016/11/main" xmlns="" r:id="rId4"/>
              </a:ext>
            </a:extLst>
          </a:blip>
          <a:stretch>
            <a:fillRect/>
          </a:stretch>
        </p:blipFill>
        <p:spPr>
          <a:xfrm>
            <a:off x="5385816" y="1251831"/>
            <a:ext cx="6440424" cy="429898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9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9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94"/>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xmlns="" id="{0B9EE3F3-89B7-43C3-8651-C4C96830993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Google Shape;195;p13"/>
          <p:cNvSpPr txBox="1">
            <a:spLocks noGrp="1"/>
          </p:cNvSpPr>
          <p:nvPr>
            <p:ph type="title"/>
          </p:nvPr>
        </p:nvSpPr>
        <p:spPr>
          <a:xfrm>
            <a:off x="411480" y="991443"/>
            <a:ext cx="4443154" cy="1087819"/>
          </a:xfrm>
          <a:prstGeom prst="rect">
            <a:avLst/>
          </a:prstGeom>
        </p:spPr>
        <p:txBody>
          <a:bodyPr spcFirstLastPara="1" lIns="91425" tIns="45700" rIns="91425" bIns="45700" anchor="b" anchorCtr="0">
            <a:normAutofit/>
          </a:bodyPr>
          <a:lstStyle/>
          <a:p>
            <a:pPr marL="0" lvl="0" indent="0" rtl="0">
              <a:spcBef>
                <a:spcPts val="0"/>
              </a:spcBef>
              <a:spcAft>
                <a:spcPts val="0"/>
              </a:spcAft>
              <a:buClr>
                <a:srgbClr val="3F3F3F"/>
              </a:buClr>
              <a:buSzPts val="4800"/>
              <a:buFont typeface="Calibri"/>
              <a:buNone/>
            </a:pPr>
            <a:r>
              <a:rPr lang="en-US" sz="3400"/>
              <a:t>Guidelines for Facilitating a Meeting </a:t>
            </a:r>
          </a:p>
        </p:txBody>
      </p:sp>
      <p:sp>
        <p:nvSpPr>
          <p:cNvPr id="75" name="Rectangle 74">
            <a:extLst>
              <a:ext uri="{FF2B5EF4-FFF2-40B4-BE49-F238E27FC236}">
                <a16:creationId xmlns:a16="http://schemas.microsoft.com/office/drawing/2014/main" xmlns="" id="{33AE4636-AEEC-45D6-84D4-7AC2DA48ECF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7" name="Rectangle 76">
            <a:extLst>
              <a:ext uri="{FF2B5EF4-FFF2-40B4-BE49-F238E27FC236}">
                <a16:creationId xmlns:a16="http://schemas.microsoft.com/office/drawing/2014/main" xmlns="" id="{8D9CE0F4-2EB2-4F1F-8AAC-DB3571D9FE1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6" name="Google Shape;196;p13"/>
          <p:cNvSpPr txBox="1">
            <a:spLocks noGrp="1"/>
          </p:cNvSpPr>
          <p:nvPr>
            <p:ph idx="1"/>
          </p:nvPr>
        </p:nvSpPr>
        <p:spPr>
          <a:xfrm>
            <a:off x="411480" y="2684095"/>
            <a:ext cx="5586153" cy="3492868"/>
          </a:xfrm>
          <a:prstGeom prst="rect">
            <a:avLst/>
          </a:prstGeom>
        </p:spPr>
        <p:txBody>
          <a:bodyPr spcFirstLastPara="1" vert="horz" lIns="0" tIns="45700" rIns="0" bIns="45700" rtlCol="0" anchor="t" anchorCtr="0">
            <a:normAutofit fontScale="85000" lnSpcReduction="10000"/>
          </a:bodyPr>
          <a:lstStyle/>
          <a:p>
            <a:pPr marL="0" indent="0">
              <a:lnSpc>
                <a:spcPct val="150000"/>
              </a:lnSpc>
              <a:buSzPts val="2000"/>
              <a:buNone/>
            </a:pPr>
            <a:r>
              <a:rPr lang="en-US" sz="1700" dirty="0">
                <a:ea typeface="+mn-lt"/>
                <a:cs typeface="+mn-lt"/>
              </a:rPr>
              <a:t>9. Make things fun and healthy </a:t>
            </a:r>
            <a:endParaRPr lang="en-US">
              <a:cs typeface="Calibri" panose="020F0502020204030204"/>
            </a:endParaRPr>
          </a:p>
          <a:p>
            <a:pPr marL="0" indent="0">
              <a:lnSpc>
                <a:spcPct val="150000"/>
              </a:lnSpc>
              <a:buSzPts val="2000"/>
              <a:buNone/>
            </a:pPr>
            <a:r>
              <a:rPr lang="en-US" sz="1700" dirty="0">
                <a:ea typeface="+mn-lt"/>
                <a:cs typeface="+mn-lt"/>
              </a:rPr>
              <a:t>10. Avoid sarcasm and cynicism. </a:t>
            </a:r>
            <a:endParaRPr lang="en-US">
              <a:cs typeface="Calibri" panose="020F0502020204030204"/>
            </a:endParaRPr>
          </a:p>
          <a:p>
            <a:pPr marL="0" indent="0">
              <a:lnSpc>
                <a:spcPct val="150000"/>
              </a:lnSpc>
              <a:buSzPts val="2000"/>
              <a:buNone/>
            </a:pPr>
            <a:r>
              <a:rPr lang="en-US" sz="1700" dirty="0">
                <a:ea typeface="+mn-lt"/>
                <a:cs typeface="+mn-lt"/>
              </a:rPr>
              <a:t>11. Take breaks regularly, even when you think you don’t need them </a:t>
            </a:r>
            <a:endParaRPr lang="en-US" dirty="0">
              <a:cs typeface="Calibri" panose="020F0502020204030204"/>
            </a:endParaRPr>
          </a:p>
          <a:p>
            <a:pPr marL="0" indent="0">
              <a:lnSpc>
                <a:spcPct val="150000"/>
              </a:lnSpc>
              <a:buSzPts val="2000"/>
              <a:buNone/>
            </a:pPr>
            <a:r>
              <a:rPr lang="en-US" sz="1700" dirty="0">
                <a:ea typeface="+mn-lt"/>
                <a:cs typeface="+mn-lt"/>
              </a:rPr>
              <a:t>12. Show respect for everyone </a:t>
            </a:r>
            <a:endParaRPr lang="en-US">
              <a:cs typeface="Calibri" panose="020F0502020204030204"/>
            </a:endParaRPr>
          </a:p>
          <a:p>
            <a:pPr marL="0" indent="0">
              <a:lnSpc>
                <a:spcPct val="150000"/>
              </a:lnSpc>
              <a:buSzPts val="2000"/>
              <a:buNone/>
            </a:pPr>
            <a:r>
              <a:rPr lang="en-US" sz="1700" dirty="0">
                <a:ea typeface="+mn-lt"/>
                <a:cs typeface="+mn-lt"/>
              </a:rPr>
              <a:t>13. Expect the unexpected </a:t>
            </a:r>
            <a:endParaRPr lang="en-US" dirty="0">
              <a:cs typeface="Calibri" panose="020F0502020204030204"/>
            </a:endParaRPr>
          </a:p>
          <a:p>
            <a:pPr marL="0" indent="0">
              <a:lnSpc>
                <a:spcPct val="150000"/>
              </a:lnSpc>
              <a:buSzPts val="2000"/>
              <a:buNone/>
            </a:pPr>
            <a:r>
              <a:rPr lang="en-US" sz="1700" dirty="0">
                <a:ea typeface="+mn-lt"/>
                <a:cs typeface="+mn-lt"/>
              </a:rPr>
              <a:t>14. Conduct multiple assessments of the meeting. Formative assessment </a:t>
            </a:r>
            <a:endParaRPr lang="en-US" dirty="0">
              <a:cs typeface="Calibri" panose="020F0502020204030204"/>
            </a:endParaRPr>
          </a:p>
          <a:p>
            <a:pPr marL="0" indent="0">
              <a:lnSpc>
                <a:spcPct val="150000"/>
              </a:lnSpc>
              <a:spcBef>
                <a:spcPts val="0"/>
              </a:spcBef>
              <a:buSzPts val="2000"/>
              <a:buNone/>
            </a:pPr>
            <a:r>
              <a:rPr lang="en-US" sz="1700" dirty="0">
                <a:ea typeface="+mn-lt"/>
                <a:cs typeface="+mn-lt"/>
              </a:rPr>
              <a:t>15. Think (and talk) ahead </a:t>
            </a:r>
            <a:endParaRPr lang="en-US">
              <a:cs typeface="Calibri" panose="020F0502020204030204"/>
            </a:endParaRPr>
          </a:p>
        </p:txBody>
      </p:sp>
      <p:pic>
        <p:nvPicPr>
          <p:cNvPr id="2" name="Picture 2">
            <a:extLst>
              <a:ext uri="{FF2B5EF4-FFF2-40B4-BE49-F238E27FC236}">
                <a16:creationId xmlns:a16="http://schemas.microsoft.com/office/drawing/2014/main" xmlns="" id="{A0DBAD09-33E9-D7DB-2A3C-1B3072DE7C11}"/>
              </a:ext>
            </a:extLst>
          </p:cNvPr>
          <p:cNvPicPr>
            <a:picLocks noChangeAspect="1"/>
          </p:cNvPicPr>
          <p:nvPr/>
        </p:nvPicPr>
        <p:blipFill>
          <a:blip r:embed="rId3">
            <a:extLst>
              <a:ext uri="{837473B0-CC2E-450A-ABE3-18F120FF3D39}">
                <a1611:picAttrSrcUrl xmlns:a1611="http://schemas.microsoft.com/office/drawing/2016/11/main" xmlns="" r:id="rId4"/>
              </a:ext>
            </a:extLst>
          </a:blip>
          <a:stretch>
            <a:fillRect/>
          </a:stretch>
        </p:blipFill>
        <p:spPr>
          <a:xfrm>
            <a:off x="5385816" y="1251831"/>
            <a:ext cx="6440424" cy="4298983"/>
          </a:xfrm>
          <a:prstGeom prst="rect">
            <a:avLst/>
          </a:prstGeom>
        </p:spPr>
      </p:pic>
    </p:spTree>
    <p:extLst>
      <p:ext uri="{BB962C8B-B14F-4D97-AF65-F5344CB8AC3E}">
        <p14:creationId xmlns:p14="http://schemas.microsoft.com/office/powerpoint/2010/main" val="1607982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06"/>
        <p:cNvGrpSpPr/>
        <p:nvPr/>
      </p:nvGrpSpPr>
      <p:grpSpPr>
        <a:xfrm>
          <a:off x="0" y="0"/>
          <a:ext cx="0" cy="0"/>
          <a:chOff x="0" y="0"/>
          <a:chExt cx="0" cy="0"/>
        </a:xfrm>
      </p:grpSpPr>
      <p:sp useBgFill="1">
        <p:nvSpPr>
          <p:cNvPr id="85" name="Rectangle 84">
            <a:extLst>
              <a:ext uri="{FF2B5EF4-FFF2-40B4-BE49-F238E27FC236}">
                <a16:creationId xmlns:a16="http://schemas.microsoft.com/office/drawing/2014/main" xmlns="" id="{8FC9BE17-9A7B-462D-AE50-3D877738730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woman, sticking, notes, wall, person, board, post-it, sticky note | Piqsels">
            <a:extLst>
              <a:ext uri="{FF2B5EF4-FFF2-40B4-BE49-F238E27FC236}">
                <a16:creationId xmlns:a16="http://schemas.microsoft.com/office/drawing/2014/main" xmlns="" id="{6F6EAAF9-1C3E-6299-0461-8C8D714B4773}"/>
              </a:ext>
            </a:extLst>
          </p:cNvPr>
          <p:cNvPicPr>
            <a:picLocks noChangeAspect="1"/>
          </p:cNvPicPr>
          <p:nvPr/>
        </p:nvPicPr>
        <p:blipFill rotWithShape="1">
          <a:blip r:embed="rId3"/>
          <a:srcRect r="23298" b="9091"/>
          <a:stretch/>
        </p:blipFill>
        <p:spPr>
          <a:xfrm>
            <a:off x="3523488" y="10"/>
            <a:ext cx="8668512" cy="6857990"/>
          </a:xfrm>
          <a:prstGeom prst="rect">
            <a:avLst/>
          </a:prstGeom>
        </p:spPr>
      </p:pic>
      <p:sp>
        <p:nvSpPr>
          <p:cNvPr id="87" name="Rectangle 86">
            <a:extLst>
              <a:ext uri="{FF2B5EF4-FFF2-40B4-BE49-F238E27FC236}">
                <a16:creationId xmlns:a16="http://schemas.microsoft.com/office/drawing/2014/main" xmlns="" id="{3EBE8569-6AEC-4B8C-8D53-2DE337CDBA6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Google Shape;207;p15"/>
          <p:cNvSpPr txBox="1">
            <a:spLocks noGrp="1"/>
          </p:cNvSpPr>
          <p:nvPr>
            <p:ph type="title"/>
          </p:nvPr>
        </p:nvSpPr>
        <p:spPr>
          <a:xfrm>
            <a:off x="371094" y="1161288"/>
            <a:ext cx="3438144" cy="1124712"/>
          </a:xfrm>
          <a:prstGeom prst="rect">
            <a:avLst/>
          </a:prstGeom>
        </p:spPr>
        <p:txBody>
          <a:bodyPr spcFirstLastPara="1" lIns="91425" tIns="45700" rIns="91425" bIns="45700" anchor="b" anchorCtr="0">
            <a:normAutofit/>
          </a:bodyPr>
          <a:lstStyle/>
          <a:p>
            <a:pPr>
              <a:spcBef>
                <a:spcPts val="0"/>
              </a:spcBef>
              <a:buClr>
                <a:srgbClr val="3F3F3F"/>
              </a:buClr>
              <a:buSzPts val="4800"/>
            </a:pPr>
            <a:r>
              <a:rPr lang="en-US" sz="2800"/>
              <a:t>4. POST-Meeting Communication </a:t>
            </a:r>
          </a:p>
        </p:txBody>
      </p:sp>
      <p:sp>
        <p:nvSpPr>
          <p:cNvPr id="89" name="Rectangle 88">
            <a:extLst>
              <a:ext uri="{FF2B5EF4-FFF2-40B4-BE49-F238E27FC236}">
                <a16:creationId xmlns:a16="http://schemas.microsoft.com/office/drawing/2014/main" xmlns="" id="{55D4142C-5077-457F-A6AD-3FECFDB3968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1" name="Rectangle 90">
            <a:extLst>
              <a:ext uri="{FF2B5EF4-FFF2-40B4-BE49-F238E27FC236}">
                <a16:creationId xmlns:a16="http://schemas.microsoft.com/office/drawing/2014/main" xmlns="" id="{7A5F0580-5EE9-419F-96EE-B6529EF6E7D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8" name="Google Shape;208;p15"/>
          <p:cNvSpPr txBox="1">
            <a:spLocks noGrp="1"/>
          </p:cNvSpPr>
          <p:nvPr>
            <p:ph idx="1"/>
          </p:nvPr>
        </p:nvSpPr>
        <p:spPr>
          <a:xfrm>
            <a:off x="371094" y="2454285"/>
            <a:ext cx="4064136" cy="3471027"/>
          </a:xfrm>
          <a:prstGeom prst="rect">
            <a:avLst/>
          </a:prstGeom>
        </p:spPr>
        <p:txBody>
          <a:bodyPr spcFirstLastPara="1" vert="horz" lIns="0" tIns="45700" rIns="0" bIns="45700" rtlCol="0" anchor="t" anchorCtr="0">
            <a:noAutofit/>
          </a:bodyPr>
          <a:lstStyle/>
          <a:p>
            <a:pPr marL="0" lvl="0" indent="0" rtl="0">
              <a:lnSpc>
                <a:spcPct val="150000"/>
              </a:lnSpc>
              <a:spcBef>
                <a:spcPts val="1400"/>
              </a:spcBef>
              <a:spcAft>
                <a:spcPts val="0"/>
              </a:spcAft>
              <a:buSzPts val="2000"/>
              <a:buNone/>
            </a:pPr>
            <a:r>
              <a:rPr lang="en-US" sz="1900" dirty="0"/>
              <a:t>Summarizing what has been discussed or decided, and what actions the group members are to take as a result of the meeting.</a:t>
            </a:r>
            <a:endParaRPr lang="en-US" sz="1900" dirty="0">
              <a:cs typeface="Calibri" panose="020F0502020204030204"/>
            </a:endParaRPr>
          </a:p>
          <a:p>
            <a:pPr marL="0" indent="0">
              <a:lnSpc>
                <a:spcPct val="150000"/>
              </a:lnSpc>
              <a:spcBef>
                <a:spcPts val="1400"/>
              </a:spcBef>
              <a:buSzPts val="2000"/>
              <a:buNone/>
            </a:pPr>
            <a:r>
              <a:rPr lang="en-US" sz="1900" dirty="0"/>
              <a:t>Finalize the </a:t>
            </a:r>
            <a:r>
              <a:rPr lang="en-US" sz="1900" b="1" dirty="0"/>
              <a:t>minutes</a:t>
            </a:r>
            <a:r>
              <a:rPr lang="en-US" sz="1900" dirty="0"/>
              <a:t> of the meeting: notes in relation to actions taken during </a:t>
            </a:r>
            <a:r>
              <a:rPr lang="en-US" sz="1900"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textRoundtripDataId="0"/>
                  </a:ext>
                </a:extLst>
              </a:rPr>
              <a:t>the</a:t>
            </a:r>
            <a:r>
              <a:rPr lang="en-US" sz="1900" dirty="0"/>
              <a:t> meeting or specific indications of who is responsible for what before the next meeting. </a:t>
            </a:r>
            <a:endParaRPr lang="en-US" sz="1900" dirty="0">
              <a:cs typeface="Calibri" panose="020F0502020204030204"/>
            </a:endParaRPr>
          </a:p>
          <a:p>
            <a:pPr marL="0" lvl="0" indent="0" rtl="0">
              <a:lnSpc>
                <a:spcPct val="150000"/>
              </a:lnSpc>
              <a:spcBef>
                <a:spcPts val="0"/>
              </a:spcBef>
              <a:spcAft>
                <a:spcPts val="0"/>
              </a:spcAft>
              <a:buNone/>
            </a:pPr>
            <a:endParaRPr lang="en-US" sz="1900" dirty="0">
              <a:cs typeface="Calibri" panose="020F0502020204030204"/>
            </a:endParaRPr>
          </a:p>
          <a:p>
            <a:pPr marL="91440" lvl="0" indent="0" rtl="0">
              <a:lnSpc>
                <a:spcPct val="150000"/>
              </a:lnSpc>
              <a:spcBef>
                <a:spcPts val="1400"/>
              </a:spcBef>
              <a:spcAft>
                <a:spcPts val="0"/>
              </a:spcAft>
              <a:buSzPts val="2000"/>
              <a:buNone/>
            </a:pPr>
            <a:endParaRPr lang="en-US" sz="1900" dirty="0">
              <a:cs typeface="Calibri" panose="020F0502020204030204"/>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12"/>
        <p:cNvGrpSpPr/>
        <p:nvPr/>
      </p:nvGrpSpPr>
      <p:grpSpPr>
        <a:xfrm>
          <a:off x="0" y="0"/>
          <a:ext cx="0" cy="0"/>
          <a:chOff x="0" y="0"/>
          <a:chExt cx="0" cy="0"/>
        </a:xfrm>
      </p:grpSpPr>
      <p:sp useBgFill="1">
        <p:nvSpPr>
          <p:cNvPr id="92" name="Rectangle 91">
            <a:extLst>
              <a:ext uri="{FF2B5EF4-FFF2-40B4-BE49-F238E27FC236}">
                <a16:creationId xmlns:a16="http://schemas.microsoft.com/office/drawing/2014/main" xmlns="" id="{026A84AF-6F58-471A-BF1F-10D8C03511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Google Shape;213;p16"/>
          <p:cNvSpPr txBox="1">
            <a:spLocks noGrp="1"/>
          </p:cNvSpPr>
          <p:nvPr>
            <p:ph type="title"/>
          </p:nvPr>
        </p:nvSpPr>
        <p:spPr>
          <a:xfrm>
            <a:off x="838200" y="728662"/>
            <a:ext cx="3785513" cy="3728853"/>
          </a:xfrm>
          <a:prstGeom prst="rect">
            <a:avLst/>
          </a:prstGeom>
          <a:noFill/>
        </p:spPr>
        <p:txBody>
          <a:bodyPr spcFirstLastPara="1" vert="horz" lIns="91440" tIns="45720" rIns="91440" bIns="45720" rtlCol="0" anchor="b" anchorCtr="0">
            <a:normAutofit/>
          </a:bodyPr>
          <a:lstStyle/>
          <a:p>
            <a:r>
              <a:rPr lang="en-US" sz="5200" dirty="0"/>
              <a:t>Sample of</a:t>
            </a:r>
            <a:r>
              <a:rPr lang="en-US" sz="5200"/>
              <a:t/>
            </a:r>
            <a:br>
              <a:rPr lang="en-US" sz="5200"/>
            </a:br>
            <a:r>
              <a:rPr lang="en-US" sz="5200" dirty="0"/>
              <a:t>Informal</a:t>
            </a:r>
            <a:r>
              <a:rPr lang="en-US" sz="5200"/>
              <a:t/>
            </a:r>
            <a:br>
              <a:rPr lang="en-US" sz="5200"/>
            </a:br>
            <a:r>
              <a:rPr lang="en-US" sz="5200" dirty="0"/>
              <a:t>Minutes</a:t>
            </a:r>
          </a:p>
        </p:txBody>
      </p:sp>
      <p:pic>
        <p:nvPicPr>
          <p:cNvPr id="215" name="Google Shape;215;p16" descr="E:\WIG6e_Converted_art\EW512F03.jpg"/>
          <p:cNvPicPr preferRelativeResize="0"/>
          <p:nvPr/>
        </p:nvPicPr>
        <p:blipFill rotWithShape="1">
          <a:blip r:embed="rId3"/>
          <a:srcRect r="-2" b="10484"/>
          <a:stretch/>
        </p:blipFill>
        <p:spPr>
          <a:xfrm>
            <a:off x="5009505" y="10"/>
            <a:ext cx="7182495" cy="685799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13"/>
                                        </p:tgtEl>
                                        <p:attrNameLst>
                                          <p:attrName>style.visibility</p:attrName>
                                        </p:attrNameLst>
                                      </p:cBhvr>
                                      <p:to>
                                        <p:strVal val="visible"/>
                                      </p:to>
                                    </p:set>
                                    <p:animEffect transition="in" filter="fade">
                                      <p:cBhvr>
                                        <p:cTn id="7" dur="400"/>
                                        <p:tgtEl>
                                          <p:spTgt spid="2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3"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19"/>
        <p:cNvGrpSpPr/>
        <p:nvPr/>
      </p:nvGrpSpPr>
      <p:grpSpPr>
        <a:xfrm>
          <a:off x="0" y="0"/>
          <a:ext cx="0" cy="0"/>
          <a:chOff x="0" y="0"/>
          <a:chExt cx="0" cy="0"/>
        </a:xfrm>
      </p:grpSpPr>
      <p:pic>
        <p:nvPicPr>
          <p:cNvPr id="2" name="Picture 2">
            <a:extLst>
              <a:ext uri="{FF2B5EF4-FFF2-40B4-BE49-F238E27FC236}">
                <a16:creationId xmlns:a16="http://schemas.microsoft.com/office/drawing/2014/main" xmlns="" id="{64853E68-A926-6082-381A-17CE1034A9C6}"/>
              </a:ext>
            </a:extLst>
          </p:cNvPr>
          <p:cNvPicPr>
            <a:picLocks noChangeAspect="1"/>
          </p:cNvPicPr>
          <p:nvPr/>
        </p:nvPicPr>
        <p:blipFill rotWithShape="1">
          <a:blip r:embed="rId3">
            <a:extLst>
              <a:ext uri="{837473B0-CC2E-450A-ABE3-18F120FF3D39}">
                <a1611:picAttrSrcUrl xmlns:a1611="http://schemas.microsoft.com/office/drawing/2016/11/main" xmlns="" r:id="rId4"/>
              </a:ext>
            </a:extLst>
          </a:blip>
          <a:srcRect l="7111" r="-1" b="-1"/>
          <a:stretch/>
        </p:blipFill>
        <p:spPr>
          <a:xfrm>
            <a:off x="-1" y="10"/>
            <a:ext cx="12192000" cy="6857990"/>
          </a:xfrm>
          <a:prstGeom prst="rect">
            <a:avLst/>
          </a:prstGeom>
        </p:spPr>
      </p:pic>
      <p:sp>
        <p:nvSpPr>
          <p:cNvPr id="98" name="Freeform 5">
            <a:extLst>
              <a:ext uri="{FF2B5EF4-FFF2-40B4-BE49-F238E27FC236}">
                <a16:creationId xmlns:a16="http://schemas.microsoft.com/office/drawing/2014/main" xmlns="" id="{3CD9DF72-87A3-404E-A828-84CBF11A830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20" name="Google Shape;220;p17"/>
          <p:cNvSpPr txBox="1">
            <a:spLocks noGrp="1"/>
          </p:cNvSpPr>
          <p:nvPr>
            <p:ph type="title"/>
          </p:nvPr>
        </p:nvSpPr>
        <p:spPr>
          <a:xfrm>
            <a:off x="709448" y="1913950"/>
            <a:ext cx="4204137" cy="1342754"/>
          </a:xfrm>
          <a:prstGeom prst="rect">
            <a:avLst/>
          </a:prstGeom>
        </p:spPr>
        <p:txBody>
          <a:bodyPr spcFirstLastPara="1" lIns="91425" tIns="45700" rIns="91425" bIns="45700" anchorCtr="0">
            <a:normAutofit/>
          </a:bodyPr>
          <a:lstStyle/>
          <a:p>
            <a:pPr algn="ctr">
              <a:spcBef>
                <a:spcPts val="0"/>
              </a:spcBef>
              <a:buClr>
                <a:srgbClr val="3F3F3F"/>
              </a:buClr>
              <a:buSzPts val="4800"/>
            </a:pPr>
            <a:r>
              <a:rPr lang="en-US" sz="3600"/>
              <a:t>5. Using Technology</a:t>
            </a:r>
          </a:p>
        </p:txBody>
      </p:sp>
      <p:cxnSp>
        <p:nvCxnSpPr>
          <p:cNvPr id="100" name="Straight Connector 99">
            <a:extLst>
              <a:ext uri="{FF2B5EF4-FFF2-40B4-BE49-F238E27FC236}">
                <a16:creationId xmlns:a16="http://schemas.microsoft.com/office/drawing/2014/main" xmlns="" id="{20E3A342-4D61-4E3F-AF90-1AB42AEB96CC}"/>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221" name="Google Shape;221;p17"/>
          <p:cNvSpPr txBox="1">
            <a:spLocks noGrp="1"/>
          </p:cNvSpPr>
          <p:nvPr>
            <p:ph idx="1"/>
          </p:nvPr>
        </p:nvSpPr>
        <p:spPr>
          <a:xfrm>
            <a:off x="525516" y="3417573"/>
            <a:ext cx="4593021" cy="2619839"/>
          </a:xfrm>
          <a:prstGeom prst="rect">
            <a:avLst/>
          </a:prstGeom>
        </p:spPr>
        <p:txBody>
          <a:bodyPr spcFirstLastPara="1" lIns="0" tIns="45700" rIns="0" bIns="45700" anchor="ctr" anchorCtr="0">
            <a:normAutofit/>
          </a:bodyPr>
          <a:lstStyle/>
          <a:p>
            <a:pPr marL="421640" lvl="0" indent="-457200" rtl="0">
              <a:spcBef>
                <a:spcPts val="0"/>
              </a:spcBef>
              <a:spcAft>
                <a:spcPts val="0"/>
              </a:spcAft>
              <a:buSzPts val="2000"/>
              <a:buFont typeface="Arial"/>
              <a:buChar char="•"/>
            </a:pPr>
            <a:r>
              <a:rPr lang="en-US" dirty="0"/>
              <a:t>Using Technology to Facilitate Meetings</a:t>
            </a:r>
            <a:endParaRPr lang="en-US">
              <a:cs typeface="Calibri" panose="020F0502020204030204"/>
            </a:endParaRPr>
          </a:p>
          <a:p>
            <a:pPr marL="421640" indent="-457200">
              <a:spcBef>
                <a:spcPts val="1400"/>
              </a:spcBef>
              <a:buSzPts val="2000"/>
              <a:buFont typeface="Arial"/>
              <a:buChar char="•"/>
            </a:pPr>
            <a:r>
              <a:rPr lang="en-US" dirty="0"/>
              <a:t>Audio-Only Interactions </a:t>
            </a:r>
            <a:endParaRPr lang="en-US">
              <a:cs typeface="Calibri" panose="020F0502020204030204"/>
            </a:endParaRPr>
          </a:p>
          <a:p>
            <a:pPr marL="421640" indent="-457200">
              <a:spcBef>
                <a:spcPts val="1400"/>
              </a:spcBef>
              <a:buSzPts val="2000"/>
              <a:buFont typeface="Arial"/>
              <a:buChar char="•"/>
            </a:pPr>
            <a:r>
              <a:rPr lang="en-US" dirty="0"/>
              <a:t>Audio-Visual Interactions </a:t>
            </a:r>
            <a:endParaRPr lang="en-US">
              <a:cs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18"/>
          <p:cNvSpPr txBox="1">
            <a:spLocks noGrp="1"/>
          </p:cNvSpPr>
          <p:nvPr>
            <p:ph type="title"/>
          </p:nvPr>
        </p:nvSpPr>
        <p:spPr>
          <a:xfrm>
            <a:off x="611698" y="370917"/>
            <a:ext cx="10515600" cy="1325563"/>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800"/>
              <a:buFont typeface="Calibri"/>
              <a:buNone/>
            </a:pPr>
            <a:r>
              <a:rPr lang="en-US" dirty="0"/>
              <a:t>TIPS FOR VIRTUAL MEETINGS</a:t>
            </a:r>
            <a:endParaRPr dirty="0"/>
          </a:p>
        </p:txBody>
      </p:sp>
      <p:sp>
        <p:nvSpPr>
          <p:cNvPr id="227" name="Google Shape;227;p18"/>
          <p:cNvSpPr txBox="1">
            <a:spLocks noGrp="1"/>
          </p:cNvSpPr>
          <p:nvPr>
            <p:ph idx="1"/>
          </p:nvPr>
        </p:nvSpPr>
        <p:spPr>
          <a:xfrm>
            <a:off x="695586" y="1825625"/>
            <a:ext cx="11107723" cy="4351338"/>
          </a:xfrm>
          <a:prstGeom prst="rect">
            <a:avLst/>
          </a:prstGeom>
          <a:noFill/>
          <a:ln>
            <a:noFill/>
          </a:ln>
        </p:spPr>
        <p:txBody>
          <a:bodyPr spcFirstLastPara="1" wrap="square" lIns="0" tIns="45700" rIns="0" bIns="45700" anchor="t" anchorCtr="0">
            <a:normAutofit fontScale="70000" lnSpcReduction="20000"/>
          </a:bodyPr>
          <a:lstStyle/>
          <a:p>
            <a:pPr marL="91440" lvl="0" indent="-117475" algn="l" rtl="0">
              <a:lnSpc>
                <a:spcPct val="90000"/>
              </a:lnSpc>
              <a:spcBef>
                <a:spcPts val="0"/>
              </a:spcBef>
              <a:spcAft>
                <a:spcPts val="0"/>
              </a:spcAft>
              <a:buSzPct val="100000"/>
              <a:buChar char=" "/>
            </a:pPr>
            <a:r>
              <a:rPr lang="en-US" dirty="0"/>
              <a:t>1. Get all the participants in an audio meeting to say something brief at the start of the meeting so that everyone becomes familiar with everyone else’s voice. </a:t>
            </a:r>
            <a:endParaRPr dirty="0"/>
          </a:p>
          <a:p>
            <a:pPr marL="91440" lvl="0" indent="-117475" algn="l" rtl="0">
              <a:lnSpc>
                <a:spcPct val="90000"/>
              </a:lnSpc>
              <a:spcBef>
                <a:spcPts val="1400"/>
              </a:spcBef>
              <a:spcAft>
                <a:spcPts val="0"/>
              </a:spcAft>
              <a:buSzPct val="100000"/>
              <a:buChar char=" "/>
            </a:pPr>
            <a:r>
              <a:rPr lang="en-US" dirty="0"/>
              <a:t>2. Remind people of the purpose of the meeting and of the key outcome(s) you hope to achieve together. </a:t>
            </a:r>
            <a:endParaRPr dirty="0"/>
          </a:p>
          <a:p>
            <a:pPr marL="91440" lvl="0" indent="-117475" algn="l" rtl="0">
              <a:lnSpc>
                <a:spcPct val="90000"/>
              </a:lnSpc>
              <a:spcBef>
                <a:spcPts val="1400"/>
              </a:spcBef>
              <a:spcAft>
                <a:spcPts val="0"/>
              </a:spcAft>
              <a:buSzPct val="100000"/>
              <a:buChar char=" "/>
            </a:pPr>
            <a:r>
              <a:rPr lang="en-US" dirty="0"/>
              <a:t>3. Listen/watch for people who aren’t participating and ask them periodically if they have thoughts or suggestions to add to the discussion.</a:t>
            </a:r>
            <a:endParaRPr dirty="0"/>
          </a:p>
          <a:p>
            <a:pPr marL="91440" lvl="0" indent="-117475" algn="l" rtl="0">
              <a:lnSpc>
                <a:spcPct val="90000"/>
              </a:lnSpc>
              <a:spcBef>
                <a:spcPts val="1400"/>
              </a:spcBef>
              <a:spcAft>
                <a:spcPts val="0"/>
              </a:spcAft>
              <a:buSzPct val="100000"/>
              <a:buChar char=" "/>
            </a:pPr>
            <a:r>
              <a:rPr lang="en-US" dirty="0"/>
              <a:t>4. Summarize the status of the meeting from time to time. </a:t>
            </a:r>
            <a:endParaRPr dirty="0"/>
          </a:p>
          <a:p>
            <a:pPr marL="91440" lvl="0" indent="-117475" algn="l" rtl="0">
              <a:lnSpc>
                <a:spcPct val="90000"/>
              </a:lnSpc>
              <a:spcBef>
                <a:spcPts val="1400"/>
              </a:spcBef>
              <a:spcAft>
                <a:spcPts val="0"/>
              </a:spcAft>
              <a:buSzPct val="100000"/>
              <a:buChar char=" "/>
            </a:pPr>
            <a:r>
              <a:rPr lang="en-US" dirty="0"/>
              <a:t>5. If you’re holding an audio conference, discourage people from calling in on a cell phone because of potential problems with sound quality. </a:t>
            </a:r>
            <a:endParaRPr dirty="0"/>
          </a:p>
          <a:p>
            <a:pPr marL="91440" lvl="0" indent="-117475" algn="l" rtl="0">
              <a:lnSpc>
                <a:spcPct val="90000"/>
              </a:lnSpc>
              <a:spcBef>
                <a:spcPts val="1400"/>
              </a:spcBef>
              <a:spcAft>
                <a:spcPts val="0"/>
              </a:spcAft>
              <a:buSzPct val="100000"/>
              <a:buChar char=" "/>
            </a:pPr>
            <a:r>
              <a:rPr lang="en-US" dirty="0"/>
              <a:t>6. Because you may not have nonverbal cues to refer to, ask other members to clarify their meanings and intentions if you’re not sure their words alone convey all you need to know. </a:t>
            </a:r>
            <a:endParaRPr dirty="0"/>
          </a:p>
          <a:p>
            <a:pPr marL="91440" lvl="0" indent="-117475" algn="l" rtl="0">
              <a:lnSpc>
                <a:spcPct val="90000"/>
              </a:lnSpc>
              <a:spcBef>
                <a:spcPts val="1400"/>
              </a:spcBef>
              <a:spcAft>
                <a:spcPts val="0"/>
              </a:spcAft>
              <a:buSzPct val="100000"/>
              <a:buChar char=" "/>
            </a:pPr>
            <a:r>
              <a:rPr lang="en-US" dirty="0"/>
              <a:t>7. If you know you’re going to have to leave a meeting before it ends, inform the organizer in advance. Sign off publicly, but quickly, when you leave rather than just hanging up on the meeting connection. </a:t>
            </a:r>
            <a:endParaRPr dirty="0"/>
          </a:p>
        </p:txBody>
      </p:sp>
      <p:pic>
        <p:nvPicPr>
          <p:cNvPr id="2" name="Picture 2" descr="A picture containing text, kazoo&#10;&#10;Description automatically generated">
            <a:extLst>
              <a:ext uri="{FF2B5EF4-FFF2-40B4-BE49-F238E27FC236}">
                <a16:creationId xmlns:a16="http://schemas.microsoft.com/office/drawing/2014/main" xmlns="" id="{833C123B-D519-2F7E-A032-E99548E88C82}"/>
              </a:ext>
            </a:extLst>
          </p:cNvPr>
          <p:cNvPicPr>
            <a:picLocks noChangeAspect="1"/>
          </p:cNvPicPr>
          <p:nvPr/>
        </p:nvPicPr>
        <p:blipFill>
          <a:blip r:embed="rId3">
            <a:extLst>
              <a:ext uri="{837473B0-CC2E-450A-ABE3-18F120FF3D39}">
                <a1611:picAttrSrcUrl xmlns:a1611="http://schemas.microsoft.com/office/drawing/2016/11/main" xmlns="" r:id="rId4"/>
              </a:ext>
            </a:extLst>
          </a:blip>
          <a:stretch>
            <a:fillRect/>
          </a:stretch>
        </p:blipFill>
        <p:spPr>
          <a:xfrm>
            <a:off x="9599247" y="298587"/>
            <a:ext cx="1629507" cy="126874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2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9"/>
        <p:cNvGrpSpPr/>
        <p:nvPr/>
      </p:nvGrpSpPr>
      <p:grpSpPr>
        <a:xfrm>
          <a:off x="0" y="0"/>
          <a:ext cx="0" cy="0"/>
          <a:chOff x="0" y="0"/>
          <a:chExt cx="0" cy="0"/>
        </a:xfrm>
      </p:grpSpPr>
      <p:sp useBgFill="1">
        <p:nvSpPr>
          <p:cNvPr id="126" name="Rectangle 125">
            <a:extLst>
              <a:ext uri="{FF2B5EF4-FFF2-40B4-BE49-F238E27FC236}">
                <a16:creationId xmlns:a16="http://schemas.microsoft.com/office/drawing/2014/main" xmlns="" id="{04812C46-200A-4DEB-A05E-3ED6C68C238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Pile of Five Books · Free Stock Photo">
            <a:extLst>
              <a:ext uri="{FF2B5EF4-FFF2-40B4-BE49-F238E27FC236}">
                <a16:creationId xmlns:a16="http://schemas.microsoft.com/office/drawing/2014/main" xmlns="" id="{B7D2BE77-0C6B-387D-6C08-CD2E8A8189F8}"/>
              </a:ext>
            </a:extLst>
          </p:cNvPr>
          <p:cNvPicPr>
            <a:picLocks noChangeAspect="1"/>
          </p:cNvPicPr>
          <p:nvPr/>
        </p:nvPicPr>
        <p:blipFill rotWithShape="1">
          <a:blip r:embed="rId3"/>
          <a:srcRect t="1111" b="4324"/>
          <a:stretch/>
        </p:blipFill>
        <p:spPr>
          <a:xfrm>
            <a:off x="2522356" y="10"/>
            <a:ext cx="9669642" cy="6857990"/>
          </a:xfrm>
          <a:prstGeom prst="rect">
            <a:avLst/>
          </a:prstGeom>
        </p:spPr>
      </p:pic>
      <p:sp>
        <p:nvSpPr>
          <p:cNvPr id="128" name="Rectangle 127">
            <a:extLst>
              <a:ext uri="{FF2B5EF4-FFF2-40B4-BE49-F238E27FC236}">
                <a16:creationId xmlns:a16="http://schemas.microsoft.com/office/drawing/2014/main" xmlns="" id="{D1EA859B-E555-4109-94F3-6700E046E00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Google Shape;120;p2"/>
          <p:cNvSpPr txBox="1">
            <a:spLocks noGrp="1"/>
          </p:cNvSpPr>
          <p:nvPr>
            <p:ph type="title"/>
          </p:nvPr>
        </p:nvSpPr>
        <p:spPr>
          <a:xfrm>
            <a:off x="838200" y="365125"/>
            <a:ext cx="3822189" cy="1899912"/>
          </a:xfrm>
          <a:prstGeom prst="rect">
            <a:avLst/>
          </a:prstGeom>
        </p:spPr>
        <p:txBody>
          <a:bodyPr spcFirstLastPara="1" lIns="91425" tIns="45700" rIns="91425" bIns="45700" anchorCtr="0">
            <a:normAutofit/>
          </a:bodyPr>
          <a:lstStyle/>
          <a:p>
            <a:pPr marL="0" lvl="0" indent="0" rtl="0">
              <a:spcBef>
                <a:spcPts val="0"/>
              </a:spcBef>
              <a:spcAft>
                <a:spcPts val="0"/>
              </a:spcAft>
              <a:buClr>
                <a:srgbClr val="3F3F3F"/>
              </a:buClr>
              <a:buSzPts val="4800"/>
              <a:buFont typeface="Calibri"/>
              <a:buNone/>
            </a:pPr>
            <a:r>
              <a:rPr lang="en-US" sz="4000" b="1"/>
              <a:t>Chapter outlines</a:t>
            </a:r>
            <a:endParaRPr lang="en-US" sz="4000"/>
          </a:p>
        </p:txBody>
      </p:sp>
      <p:sp>
        <p:nvSpPr>
          <p:cNvPr id="121" name="Google Shape;121;p2"/>
          <p:cNvSpPr txBox="1">
            <a:spLocks noGrp="1"/>
          </p:cNvSpPr>
          <p:nvPr>
            <p:ph idx="1"/>
          </p:nvPr>
        </p:nvSpPr>
        <p:spPr>
          <a:xfrm>
            <a:off x="838200" y="2434201"/>
            <a:ext cx="4857726" cy="3742762"/>
          </a:xfrm>
          <a:prstGeom prst="rect">
            <a:avLst/>
          </a:prstGeom>
        </p:spPr>
        <p:txBody>
          <a:bodyPr spcFirstLastPara="1" vert="horz" lIns="0" tIns="45700" rIns="0" bIns="45700" rtlCol="0" anchor="t" anchorCtr="0">
            <a:noAutofit/>
          </a:bodyPr>
          <a:lstStyle/>
          <a:p>
            <a:pPr marL="742950" lvl="0" indent="-742950" rtl="0">
              <a:spcBef>
                <a:spcPts val="0"/>
              </a:spcBef>
              <a:spcAft>
                <a:spcPts val="0"/>
              </a:spcAft>
              <a:buSzPts val="2000"/>
              <a:buAutoNum type="arabicPeriod"/>
            </a:pPr>
            <a:r>
              <a:rPr lang="en-US" dirty="0"/>
              <a:t>What is a meeting?</a:t>
            </a:r>
            <a:endParaRPr lang="en-US">
              <a:cs typeface="Calibri" panose="020F0502020204030204"/>
            </a:endParaRPr>
          </a:p>
          <a:p>
            <a:pPr marL="742950" lvl="0" indent="-742950" rtl="0">
              <a:spcBef>
                <a:spcPts val="1400"/>
              </a:spcBef>
              <a:spcAft>
                <a:spcPts val="0"/>
              </a:spcAft>
              <a:buSzPts val="2000"/>
              <a:buAutoNum type="arabicPeriod"/>
            </a:pPr>
            <a:r>
              <a:rPr lang="en-US" dirty="0"/>
              <a:t>PRE-meeting</a:t>
            </a:r>
            <a:endParaRPr lang="en-US">
              <a:cs typeface="Calibri" panose="020F0502020204030204"/>
            </a:endParaRPr>
          </a:p>
          <a:p>
            <a:pPr marL="742950" indent="-742950">
              <a:spcBef>
                <a:spcPts val="1400"/>
              </a:spcBef>
              <a:buSzPts val="2000"/>
              <a:buAutoNum type="arabicPeriod"/>
            </a:pPr>
            <a:r>
              <a:rPr lang="en-US" dirty="0"/>
              <a:t>Components of agenda </a:t>
            </a:r>
            <a:endParaRPr lang="en-US" dirty="0">
              <a:cs typeface="Calibri"/>
            </a:endParaRPr>
          </a:p>
          <a:p>
            <a:pPr marL="742950" lvl="0" indent="-742950" rtl="0">
              <a:spcBef>
                <a:spcPts val="1400"/>
              </a:spcBef>
              <a:spcAft>
                <a:spcPts val="0"/>
              </a:spcAft>
              <a:buSzPts val="2000"/>
              <a:buAutoNum type="arabicPeriod"/>
            </a:pPr>
            <a:r>
              <a:rPr lang="en-US" dirty="0"/>
              <a:t>POST-meeting communication – meeting minute / follow up    </a:t>
            </a:r>
            <a:endParaRPr lang="en-US">
              <a:cs typeface="Calibri" panose="020F0502020204030204"/>
            </a:endParaRPr>
          </a:p>
          <a:p>
            <a:pPr marL="742950" indent="-742950">
              <a:spcBef>
                <a:spcPts val="1400"/>
              </a:spcBef>
              <a:buSzPts val="2000"/>
              <a:buAutoNum type="arabicPeriod"/>
            </a:pPr>
            <a:r>
              <a:rPr lang="en-US" dirty="0"/>
              <a:t>Using Technology </a:t>
            </a:r>
            <a:endParaRPr lang="en-US">
              <a:cs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31"/>
        <p:cNvGrpSpPr/>
        <p:nvPr/>
      </p:nvGrpSpPr>
      <p:grpSpPr>
        <a:xfrm>
          <a:off x="0" y="0"/>
          <a:ext cx="0" cy="0"/>
          <a:chOff x="0" y="0"/>
          <a:chExt cx="0" cy="0"/>
        </a:xfrm>
      </p:grpSpPr>
      <p:sp useBgFill="1">
        <p:nvSpPr>
          <p:cNvPr id="110" name="Rectangle 109">
            <a:extLst>
              <a:ext uri="{FF2B5EF4-FFF2-40B4-BE49-F238E27FC236}">
                <a16:creationId xmlns:a16="http://schemas.microsoft.com/office/drawing/2014/main" xmlns="" id="{DAF1966E-FD40-4A4A-B61B-C4DF7FA05F0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2" name="Rectangle 111">
            <a:extLst>
              <a:ext uri="{FF2B5EF4-FFF2-40B4-BE49-F238E27FC236}">
                <a16:creationId xmlns:a16="http://schemas.microsoft.com/office/drawing/2014/main" xmlns="" id="{047BFA19-D45E-416B-A404-7AF2F3F2701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4" name="Rectangle 113">
            <a:extLst>
              <a:ext uri="{FF2B5EF4-FFF2-40B4-BE49-F238E27FC236}">
                <a16:creationId xmlns:a16="http://schemas.microsoft.com/office/drawing/2014/main" xmlns="" id="{8E0105E7-23DB-4CF2-8258-FF47C7620F6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2" name="Google Shape;232;p19"/>
          <p:cNvSpPr txBox="1">
            <a:spLocks noGrp="1"/>
          </p:cNvSpPr>
          <p:nvPr>
            <p:ph type="title"/>
          </p:nvPr>
        </p:nvSpPr>
        <p:spPr>
          <a:xfrm>
            <a:off x="1115568" y="548640"/>
            <a:ext cx="10168128" cy="1179576"/>
          </a:xfrm>
          <a:prstGeom prst="rect">
            <a:avLst/>
          </a:prstGeom>
        </p:spPr>
        <p:txBody>
          <a:bodyPr spcFirstLastPara="1" lIns="91425" tIns="45700" rIns="91425" bIns="45700" anchorCtr="0">
            <a:normAutofit/>
          </a:bodyPr>
          <a:lstStyle/>
          <a:p>
            <a:pPr marL="0" lvl="0" indent="0" rtl="0">
              <a:spcBef>
                <a:spcPts val="0"/>
              </a:spcBef>
              <a:spcAft>
                <a:spcPts val="0"/>
              </a:spcAft>
              <a:buClr>
                <a:srgbClr val="3F3F3F"/>
              </a:buClr>
              <a:buSzPts val="4800"/>
              <a:buFont typeface="Calibri"/>
              <a:buNone/>
            </a:pPr>
            <a:r>
              <a:rPr lang="en-US" sz="4000"/>
              <a:t>Review &amp; Reflection Questions </a:t>
            </a:r>
          </a:p>
        </p:txBody>
      </p:sp>
      <p:sp>
        <p:nvSpPr>
          <p:cNvPr id="116" name="Rectangle 115">
            <a:extLst>
              <a:ext uri="{FF2B5EF4-FFF2-40B4-BE49-F238E27FC236}">
                <a16:creationId xmlns:a16="http://schemas.microsoft.com/office/drawing/2014/main" xmlns="" id="{074B4F7D-14B2-478B-8BF5-01E4E0C5D26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3" name="Google Shape;233;p19"/>
          <p:cNvSpPr txBox="1">
            <a:spLocks noGrp="1"/>
          </p:cNvSpPr>
          <p:nvPr>
            <p:ph idx="1"/>
          </p:nvPr>
        </p:nvSpPr>
        <p:spPr>
          <a:xfrm>
            <a:off x="1115568" y="2481943"/>
            <a:ext cx="10168128" cy="3695020"/>
          </a:xfrm>
          <a:prstGeom prst="rect">
            <a:avLst/>
          </a:prstGeom>
        </p:spPr>
        <p:txBody>
          <a:bodyPr spcFirstLastPara="1" lIns="0" tIns="45700" rIns="0" bIns="45700" anchorCtr="0">
            <a:normAutofit/>
          </a:bodyPr>
          <a:lstStyle/>
          <a:p>
            <a:pPr marL="91440" lvl="0" indent="-127000" rtl="0">
              <a:spcBef>
                <a:spcPts val="0"/>
              </a:spcBef>
              <a:spcAft>
                <a:spcPts val="0"/>
              </a:spcAft>
              <a:buSzPts val="2000"/>
              <a:buFont typeface="Noto Sans Symbols"/>
              <a:buChar char="❖"/>
            </a:pPr>
            <a:r>
              <a:rPr lang="en-US" sz="2200"/>
              <a:t> Imagine you are about to meet with your group for the first time. What are key steps you want to consider in preparing for a meeting? What items might you want to include on your first agenda? </a:t>
            </a:r>
          </a:p>
          <a:p>
            <a:pPr marL="91440" lvl="0" indent="-127000" rtl="0">
              <a:spcBef>
                <a:spcPts val="1400"/>
              </a:spcBef>
              <a:spcAft>
                <a:spcPts val="0"/>
              </a:spcAft>
              <a:buSzPts val="2000"/>
              <a:buFont typeface="Noto Sans Symbols"/>
              <a:buChar char="❖"/>
            </a:pPr>
            <a:r>
              <a:rPr lang="en-US" sz="2200"/>
              <a:t> Reflect on meetings you have attended in the past. What strategies have you observed facilitators use? What did you find to be effective and ineffective? </a:t>
            </a:r>
          </a:p>
          <a:p>
            <a:pPr marL="91440" lvl="0" indent="-127000" rtl="0">
              <a:spcBef>
                <a:spcPts val="1400"/>
              </a:spcBef>
              <a:spcAft>
                <a:spcPts val="0"/>
              </a:spcAft>
              <a:buSzPts val="2000"/>
              <a:buFont typeface="Noto Sans Symbols"/>
              <a:buChar char="❖"/>
            </a:pPr>
            <a:r>
              <a:rPr lang="en-US" sz="2200"/>
              <a:t> How might you use technology to conduct a group meeting? What might be the advantages and disadvantages?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xmlns="" id="{B35D3C1D-A6AE-4FCA-BB76-A4748CE5DE5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1CEAC7A7-8D06-5B1C-2892-83972DFA1D60}"/>
              </a:ext>
            </a:extLst>
          </p:cNvPr>
          <p:cNvSpPr>
            <a:spLocks noGrp="1"/>
          </p:cNvSpPr>
          <p:nvPr>
            <p:ph type="title"/>
          </p:nvPr>
        </p:nvSpPr>
        <p:spPr>
          <a:xfrm>
            <a:off x="558210" y="1365472"/>
            <a:ext cx="10978470" cy="3564636"/>
          </a:xfrm>
        </p:spPr>
        <p:txBody>
          <a:bodyPr vert="horz" lIns="91440" tIns="45720" rIns="91440" bIns="45720" rtlCol="0" anchor="ctr">
            <a:normAutofit/>
          </a:bodyPr>
          <a:lstStyle/>
          <a:p>
            <a:r>
              <a:rPr lang="en-US" sz="8800" kern="1200">
                <a:solidFill>
                  <a:schemeClr val="tx1"/>
                </a:solidFill>
                <a:latin typeface="+mj-lt"/>
                <a:ea typeface="+mj-ea"/>
                <a:cs typeface="+mj-cs"/>
              </a:rPr>
              <a:t>Q&amp;A</a:t>
            </a:r>
          </a:p>
        </p:txBody>
      </p:sp>
      <p:sp>
        <p:nvSpPr>
          <p:cNvPr id="9" name="Rectangle 8">
            <a:extLst>
              <a:ext uri="{FF2B5EF4-FFF2-40B4-BE49-F238E27FC236}">
                <a16:creationId xmlns:a16="http://schemas.microsoft.com/office/drawing/2014/main" xmlns="" id="{6D5BF818-2283-4CC9-A120-9225CEDFA6D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3350"/>
            <a:ext cx="128016" cy="2468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xmlns="" id="{063A42EF-20CC-4BCC-9D0B-222CF3AAE8C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0945" y="5831269"/>
            <a:ext cx="109270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Tree>
    <p:extLst>
      <p:ext uri="{BB962C8B-B14F-4D97-AF65-F5344CB8AC3E}">
        <p14:creationId xmlns:p14="http://schemas.microsoft.com/office/powerpoint/2010/main" val="1939752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5"/>
        <p:cNvGrpSpPr/>
        <p:nvPr/>
      </p:nvGrpSpPr>
      <p:grpSpPr>
        <a:xfrm>
          <a:off x="0" y="0"/>
          <a:ext cx="0" cy="0"/>
          <a:chOff x="0" y="0"/>
          <a:chExt cx="0" cy="0"/>
        </a:xfrm>
      </p:grpSpPr>
      <p:sp useBgFill="1">
        <p:nvSpPr>
          <p:cNvPr id="132" name="Rectangle 131">
            <a:extLst>
              <a:ext uri="{FF2B5EF4-FFF2-40B4-BE49-F238E27FC236}">
                <a16:creationId xmlns:a16="http://schemas.microsoft.com/office/drawing/2014/main" xmlns="" id="{CBB2B1F0-0DD6-4744-9A46-7A344FB48E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Google Shape;126;p3"/>
          <p:cNvSpPr txBox="1">
            <a:spLocks noGrp="1"/>
          </p:cNvSpPr>
          <p:nvPr>
            <p:ph type="title"/>
          </p:nvPr>
        </p:nvSpPr>
        <p:spPr>
          <a:xfrm>
            <a:off x="841248" y="426720"/>
            <a:ext cx="10506456" cy="1919141"/>
          </a:xfrm>
          <a:prstGeom prst="rect">
            <a:avLst/>
          </a:prstGeom>
        </p:spPr>
        <p:txBody>
          <a:bodyPr spcFirstLastPara="1" lIns="91425" tIns="45700" rIns="91425" bIns="45700" anchor="b" anchorCtr="0">
            <a:normAutofit/>
          </a:bodyPr>
          <a:lstStyle/>
          <a:p>
            <a:pPr marL="0" lvl="0" indent="0" rtl="0">
              <a:spcBef>
                <a:spcPts val="0"/>
              </a:spcBef>
              <a:spcAft>
                <a:spcPts val="0"/>
              </a:spcAft>
              <a:buClr>
                <a:srgbClr val="3F3F3F"/>
              </a:buClr>
              <a:buSzPts val="4800"/>
              <a:buFont typeface="Calibri"/>
              <a:buNone/>
            </a:pPr>
            <a:r>
              <a:rPr lang="en-US" sz="6000" b="1"/>
              <a:t>LEARNING OBJECTIVES</a:t>
            </a:r>
            <a:endParaRPr lang="en-US" sz="6000"/>
          </a:p>
        </p:txBody>
      </p:sp>
      <p:sp>
        <p:nvSpPr>
          <p:cNvPr id="134" name="Rectangle 133">
            <a:extLst>
              <a:ext uri="{FF2B5EF4-FFF2-40B4-BE49-F238E27FC236}">
                <a16:creationId xmlns:a16="http://schemas.microsoft.com/office/drawing/2014/main" xmlns="" id="{52D502E5-F6B4-4D58-B4AE-FC466FF15EE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6" name="Rectangle 135">
            <a:extLst>
              <a:ext uri="{FF2B5EF4-FFF2-40B4-BE49-F238E27FC236}">
                <a16:creationId xmlns:a16="http://schemas.microsoft.com/office/drawing/2014/main" xmlns="" id="{9DECDBF4-02B6-4BB4-B65B-B8107AD6A9E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7" name="Google Shape;127;p3"/>
          <p:cNvSpPr txBox="1">
            <a:spLocks noGrp="1"/>
          </p:cNvSpPr>
          <p:nvPr>
            <p:ph idx="1"/>
          </p:nvPr>
        </p:nvSpPr>
        <p:spPr>
          <a:xfrm>
            <a:off x="841248" y="3337269"/>
            <a:ext cx="10509504" cy="2905686"/>
          </a:xfrm>
          <a:prstGeom prst="rect">
            <a:avLst/>
          </a:prstGeom>
        </p:spPr>
        <p:txBody>
          <a:bodyPr spcFirstLastPara="1" lIns="0" tIns="45700" rIns="0" bIns="45700" anchorCtr="0">
            <a:normAutofit/>
          </a:bodyPr>
          <a:lstStyle/>
          <a:p>
            <a:pPr marL="0" lvl="0" indent="0" rtl="0">
              <a:spcBef>
                <a:spcPts val="0"/>
              </a:spcBef>
              <a:spcAft>
                <a:spcPts val="0"/>
              </a:spcAft>
              <a:buSzPts val="2000"/>
              <a:buNone/>
            </a:pPr>
            <a:r>
              <a:rPr lang="en-US" sz="2200" b="1" dirty="0"/>
              <a:t>By the end of this section, you will be able to:</a:t>
            </a:r>
            <a:endParaRPr lang="en-US" sz="2200" dirty="0"/>
          </a:p>
          <a:p>
            <a:pPr marL="91440" lvl="0" indent="-91440" rtl="0">
              <a:spcBef>
                <a:spcPts val="2400"/>
              </a:spcBef>
              <a:spcAft>
                <a:spcPts val="0"/>
              </a:spcAft>
              <a:buSzPts val="2000"/>
              <a:buAutoNum type="arabicPeriod"/>
            </a:pPr>
            <a:r>
              <a:rPr lang="en-US" sz="2200" dirty="0" smtClean="0"/>
              <a:t> Discuss </a:t>
            </a:r>
            <a:r>
              <a:rPr lang="en-US" sz="2200" dirty="0"/>
              <a:t>how to prepare for group meetings</a:t>
            </a:r>
          </a:p>
          <a:p>
            <a:pPr marL="91440" lvl="0" indent="-91440" rtl="0">
              <a:spcBef>
                <a:spcPts val="2400"/>
              </a:spcBef>
              <a:spcAft>
                <a:spcPts val="0"/>
              </a:spcAft>
              <a:buSzPts val="2000"/>
              <a:buAutoNum type="arabicPeriod"/>
            </a:pPr>
            <a:r>
              <a:rPr lang="en-US" sz="2200" dirty="0"/>
              <a:t> Identify strategies for effectively facilitating meetings </a:t>
            </a:r>
          </a:p>
          <a:p>
            <a:pPr marL="91440" lvl="0" indent="-91440" rtl="0">
              <a:spcBef>
                <a:spcPts val="2400"/>
              </a:spcBef>
              <a:spcAft>
                <a:spcPts val="0"/>
              </a:spcAft>
              <a:buSzPts val="2000"/>
              <a:buAutoNum type="arabicPeriod"/>
            </a:pPr>
            <a:r>
              <a:rPr lang="en-US" sz="2200" dirty="0"/>
              <a:t> Understand how to use technology to aid in group communications </a:t>
            </a:r>
          </a:p>
          <a:p>
            <a:pPr marL="91440" lvl="0" indent="0" rtl="0">
              <a:spcBef>
                <a:spcPts val="1400"/>
              </a:spcBef>
              <a:spcAft>
                <a:spcPts val="0"/>
              </a:spcAft>
              <a:buSzPts val="2000"/>
              <a:buNone/>
            </a:pPr>
            <a:endParaRPr lang="en-US" sz="2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1"/>
        <p:cNvGrpSpPr/>
        <p:nvPr/>
      </p:nvGrpSpPr>
      <p:grpSpPr>
        <a:xfrm>
          <a:off x="0" y="0"/>
          <a:ext cx="0" cy="0"/>
          <a:chOff x="0" y="0"/>
          <a:chExt cx="0" cy="0"/>
        </a:xfrm>
      </p:grpSpPr>
      <p:sp useBgFill="1">
        <p:nvSpPr>
          <p:cNvPr id="142" name="Rectangle 141">
            <a:extLst>
              <a:ext uri="{FF2B5EF4-FFF2-40B4-BE49-F238E27FC236}">
                <a16:creationId xmlns:a16="http://schemas.microsoft.com/office/drawing/2014/main" xmlns="" id="{1ECAB1E8-8195-4748-BE71-FF806D86892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4" name="!!text rectangle">
            <a:extLst>
              <a:ext uri="{FF2B5EF4-FFF2-40B4-BE49-F238E27FC236}">
                <a16:creationId xmlns:a16="http://schemas.microsoft.com/office/drawing/2014/main" xmlns="" id="{57F6BDD4-E066-4008-8011-6CC31AEB455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Google Shape;132;p4"/>
          <p:cNvSpPr txBox="1">
            <a:spLocks noGrp="1"/>
          </p:cNvSpPr>
          <p:nvPr>
            <p:ph type="title"/>
          </p:nvPr>
        </p:nvSpPr>
        <p:spPr>
          <a:xfrm>
            <a:off x="841247" y="978619"/>
            <a:ext cx="3410712" cy="1106424"/>
          </a:xfrm>
          <a:prstGeom prst="rect">
            <a:avLst/>
          </a:prstGeom>
        </p:spPr>
        <p:txBody>
          <a:bodyPr spcFirstLastPara="1" vert="horz" lIns="91440" tIns="45720" rIns="91440" bIns="45720" rtlCol="0" anchor="ctr" anchorCtr="0">
            <a:normAutofit/>
          </a:bodyPr>
          <a:lstStyle/>
          <a:p>
            <a:pPr>
              <a:buClr>
                <a:srgbClr val="3F3F3F"/>
              </a:buClr>
              <a:buSzPts val="4800"/>
            </a:pPr>
            <a:r>
              <a:rPr lang="en-US" sz="2800" b="1"/>
              <a:t>1. What is a meeting?</a:t>
            </a:r>
            <a:endParaRPr lang="en-US" sz="2800"/>
          </a:p>
        </p:txBody>
      </p:sp>
      <p:sp>
        <p:nvSpPr>
          <p:cNvPr id="146" name="!!accent">
            <a:extLst>
              <a:ext uri="{FF2B5EF4-FFF2-40B4-BE49-F238E27FC236}">
                <a16:creationId xmlns:a16="http://schemas.microsoft.com/office/drawing/2014/main" xmlns="" id="{2711A8FB-68FC-45FC-B01E-38F809E2D4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043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8" name="Rectangle 147">
            <a:extLst>
              <a:ext uri="{FF2B5EF4-FFF2-40B4-BE49-F238E27FC236}">
                <a16:creationId xmlns:a16="http://schemas.microsoft.com/office/drawing/2014/main" xmlns="" id="{2A865FE3-5FC9-4049-87CF-30019C46C0F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121408"/>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Google Shape;133;p4"/>
          <p:cNvSpPr txBox="1">
            <a:spLocks noGrp="1"/>
          </p:cNvSpPr>
          <p:nvPr>
            <p:ph sz="half" idx="1"/>
          </p:nvPr>
        </p:nvSpPr>
        <p:spPr>
          <a:xfrm>
            <a:off x="841247" y="2359152"/>
            <a:ext cx="3410712" cy="3425043"/>
          </a:xfrm>
          <a:prstGeom prst="rect">
            <a:avLst/>
          </a:prstGeom>
        </p:spPr>
        <p:txBody>
          <a:bodyPr spcFirstLastPara="1" vert="horz" lIns="91440" tIns="45720" rIns="91440" bIns="45720" rtlCol="0" anchor="t" anchorCtr="0">
            <a:normAutofit/>
          </a:bodyPr>
          <a:lstStyle/>
          <a:p>
            <a:pPr marL="91440">
              <a:lnSpc>
                <a:spcPct val="150000"/>
              </a:lnSpc>
              <a:spcBef>
                <a:spcPts val="0"/>
              </a:spcBef>
              <a:buSzPts val="2000"/>
            </a:pPr>
            <a:r>
              <a:rPr lang="en-US" sz="1800" dirty="0"/>
              <a:t>Meetings are a part of how groups get work done. </a:t>
            </a:r>
            <a:endParaRPr lang="en-US" sz="3200" dirty="0"/>
          </a:p>
          <a:p>
            <a:pPr marL="91440" lvl="0">
              <a:lnSpc>
                <a:spcPct val="150000"/>
              </a:lnSpc>
              <a:spcBef>
                <a:spcPts val="1400"/>
              </a:spcBef>
              <a:spcAft>
                <a:spcPts val="0"/>
              </a:spcAft>
              <a:buSzPts val="2000"/>
            </a:pPr>
            <a:r>
              <a:rPr lang="en-US" sz="1800" dirty="0"/>
              <a:t>Some view meetings as boring, pointless, and futile exercises</a:t>
            </a:r>
            <a:endParaRPr lang="en-US" sz="1800" dirty="0">
              <a:cs typeface="Calibri" panose="020F0502020204030204"/>
            </a:endParaRPr>
          </a:p>
          <a:p>
            <a:pPr marL="91440" lvl="0">
              <a:lnSpc>
                <a:spcPct val="150000"/>
              </a:lnSpc>
              <a:spcBef>
                <a:spcPts val="1400"/>
              </a:spcBef>
              <a:spcAft>
                <a:spcPts val="0"/>
              </a:spcAft>
              <a:buSzPts val="2000"/>
            </a:pPr>
            <a:r>
              <a:rPr lang="en-US" sz="1800" dirty="0"/>
              <a:t>Some see them as opportunities to exchange information and produce results.</a:t>
            </a:r>
            <a:endParaRPr lang="en-US" sz="1800" dirty="0">
              <a:cs typeface="Calibri" panose="020F0502020204030204"/>
            </a:endParaRPr>
          </a:p>
          <a:p>
            <a:pPr marL="91440" lvl="0">
              <a:lnSpc>
                <a:spcPct val="150000"/>
              </a:lnSpc>
              <a:spcBef>
                <a:spcPts val="1400"/>
              </a:spcBef>
              <a:spcAft>
                <a:spcPts val="0"/>
              </a:spcAft>
              <a:buSzPts val="2000"/>
            </a:pPr>
            <a:endParaRPr lang="en-US" sz="1700" dirty="0">
              <a:cs typeface="Calibri" panose="020F0502020204030204"/>
            </a:endParaRPr>
          </a:p>
          <a:p>
            <a:pPr marL="91440" lvl="0">
              <a:lnSpc>
                <a:spcPct val="150000"/>
              </a:lnSpc>
              <a:spcBef>
                <a:spcPts val="1400"/>
              </a:spcBef>
              <a:spcAft>
                <a:spcPts val="0"/>
              </a:spcAft>
              <a:buSzPts val="2000"/>
            </a:pPr>
            <a:endParaRPr lang="en-US" sz="1700" dirty="0">
              <a:cs typeface="Calibri" panose="020F0502020204030204"/>
            </a:endParaRPr>
          </a:p>
        </p:txBody>
      </p:sp>
      <p:pic>
        <p:nvPicPr>
          <p:cNvPr id="134" name="Google Shape;134;p4"/>
          <p:cNvPicPr preferRelativeResize="0">
            <a:picLocks noGrp="1"/>
          </p:cNvPicPr>
          <p:nvPr>
            <p:ph sz="half" idx="2"/>
          </p:nvPr>
        </p:nvPicPr>
        <p:blipFill rotWithShape="1">
          <a:blip r:embed="rId3"/>
          <a:srcRect l="742" r="9914" b="2"/>
          <a:stretch/>
        </p:blipFill>
        <p:spPr>
          <a:xfrm>
            <a:off x="5124450" y="634382"/>
            <a:ext cx="6657213" cy="5495162"/>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1"/>
        <p:cNvGrpSpPr/>
        <p:nvPr/>
      </p:nvGrpSpPr>
      <p:grpSpPr>
        <a:xfrm>
          <a:off x="0" y="0"/>
          <a:ext cx="0" cy="0"/>
          <a:chOff x="0" y="0"/>
          <a:chExt cx="0" cy="0"/>
        </a:xfrm>
      </p:grpSpPr>
      <p:sp useBgFill="1">
        <p:nvSpPr>
          <p:cNvPr id="89" name="Rectangle 88">
            <a:extLst>
              <a:ext uri="{FF2B5EF4-FFF2-40B4-BE49-F238E27FC236}">
                <a16:creationId xmlns:a16="http://schemas.microsoft.com/office/drawing/2014/main" xmlns="" id="{C4E4288A-DFC8-40A2-90E5-70E851A933A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1" name="Group 90">
            <a:extLst>
              <a:ext uri="{FF2B5EF4-FFF2-40B4-BE49-F238E27FC236}">
                <a16:creationId xmlns:a16="http://schemas.microsoft.com/office/drawing/2014/main" xmlns="" id="{B63C2D82-D4FA-4A37-BB01-1E7B21E4FF20}"/>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5199" y="634058"/>
            <a:ext cx="1128382" cy="847206"/>
            <a:chOff x="5307830" y="325570"/>
            <a:chExt cx="1128382" cy="847206"/>
          </a:xfrm>
        </p:grpSpPr>
        <p:sp>
          <p:nvSpPr>
            <p:cNvPr id="92" name="Freeform 5">
              <a:extLst>
                <a:ext uri="{FF2B5EF4-FFF2-40B4-BE49-F238E27FC236}">
                  <a16:creationId xmlns:a16="http://schemas.microsoft.com/office/drawing/2014/main" xmlns="" id="{C94E7FEF-0CE9-4AC2-94BB-02230C6DC0DF}"/>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93" name="Freeform 5">
              <a:extLst>
                <a:ext uri="{FF2B5EF4-FFF2-40B4-BE49-F238E27FC236}">
                  <a16:creationId xmlns:a16="http://schemas.microsoft.com/office/drawing/2014/main" xmlns="" id="{EB546CC0-C1BC-48D2-8DA9-4B60283165C9}"/>
                </a:ext>
                <a:ext uri="{C183D7F6-B498-43B3-948B-1728B52AA6E4}">
                  <adec:decorative xmlns:adec="http://schemas.microsoft.com/office/drawing/2017/decorative" xmlns=""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132" name="Google Shape;132;p4"/>
          <p:cNvSpPr txBox="1">
            <a:spLocks noGrp="1"/>
          </p:cNvSpPr>
          <p:nvPr>
            <p:ph type="title"/>
          </p:nvPr>
        </p:nvSpPr>
        <p:spPr>
          <a:xfrm>
            <a:off x="965200" y="1371190"/>
            <a:ext cx="3363170" cy="2183042"/>
          </a:xfrm>
          <a:prstGeom prst="rect">
            <a:avLst/>
          </a:prstGeom>
        </p:spPr>
        <p:txBody>
          <a:bodyPr spcFirstLastPara="1" vert="horz" lIns="91440" tIns="45720" rIns="91440" bIns="45720" rtlCol="0" anchor="b" anchorCtr="0">
            <a:normAutofit/>
          </a:bodyPr>
          <a:lstStyle/>
          <a:p>
            <a:r>
              <a:rPr lang="en-US" sz="4000" b="1"/>
              <a:t>2. PRE-meeting</a:t>
            </a:r>
          </a:p>
        </p:txBody>
      </p:sp>
      <p:sp>
        <p:nvSpPr>
          <p:cNvPr id="95" name="Freeform 5">
            <a:extLst>
              <a:ext uri="{FF2B5EF4-FFF2-40B4-BE49-F238E27FC236}">
                <a16:creationId xmlns:a16="http://schemas.microsoft.com/office/drawing/2014/main" xmlns="" id="{BD2BFF02-DF78-4F07-B176-52514E13127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062174" y="1653645"/>
            <a:ext cx="4689240" cy="411502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97" name="Freeform: Shape 96">
            <a:extLst>
              <a:ext uri="{FF2B5EF4-FFF2-40B4-BE49-F238E27FC236}">
                <a16:creationId xmlns:a16="http://schemas.microsoft.com/office/drawing/2014/main" xmlns="" id="{0DB06EAB-7D8C-403A-86C5-B5FD79A1365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2865" y="634058"/>
            <a:ext cx="3154669" cy="2796247"/>
          </a:xfrm>
          <a:custGeom>
            <a:avLst/>
            <a:gdLst>
              <a:gd name="connsiteX0" fmla="*/ 853538 w 2991693"/>
              <a:gd name="connsiteY0" fmla="*/ 0 h 2651787"/>
              <a:gd name="connsiteX1" fmla="*/ 2141030 w 2991693"/>
              <a:gd name="connsiteY1" fmla="*/ 0 h 2651787"/>
              <a:gd name="connsiteX2" fmla="*/ 2324957 w 2991693"/>
              <a:gd name="connsiteY2" fmla="*/ 103466 h 2651787"/>
              <a:gd name="connsiteX3" fmla="*/ 2968702 w 2991693"/>
              <a:gd name="connsiteY3" fmla="*/ 1218596 h 2651787"/>
              <a:gd name="connsiteX4" fmla="*/ 2968702 w 2991693"/>
              <a:gd name="connsiteY4" fmla="*/ 1433192 h 2651787"/>
              <a:gd name="connsiteX5" fmla="*/ 2324957 w 2991693"/>
              <a:gd name="connsiteY5" fmla="*/ 2548321 h 2651787"/>
              <a:gd name="connsiteX6" fmla="*/ 2141030 w 2991693"/>
              <a:gd name="connsiteY6" fmla="*/ 2651787 h 2651787"/>
              <a:gd name="connsiteX7" fmla="*/ 853538 w 2991693"/>
              <a:gd name="connsiteY7" fmla="*/ 2651787 h 2651787"/>
              <a:gd name="connsiteX8" fmla="*/ 669612 w 2991693"/>
              <a:gd name="connsiteY8" fmla="*/ 2548321 h 2651787"/>
              <a:gd name="connsiteX9" fmla="*/ 25866 w 2991693"/>
              <a:gd name="connsiteY9" fmla="*/ 1433192 h 2651787"/>
              <a:gd name="connsiteX10" fmla="*/ 25866 w 2991693"/>
              <a:gd name="connsiteY10" fmla="*/ 1218596 h 2651787"/>
              <a:gd name="connsiteX11" fmla="*/ 669612 w 2991693"/>
              <a:gd name="connsiteY11" fmla="*/ 103466 h 2651787"/>
              <a:gd name="connsiteX12" fmla="*/ 853538 w 2991693"/>
              <a:gd name="connsiteY12" fmla="*/ 0 h 265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1693" h="2651787">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pic>
        <p:nvPicPr>
          <p:cNvPr id="5" name="Picture 5" descr="A picture containing text&#10;&#10;Description automatically generated">
            <a:extLst>
              <a:ext uri="{FF2B5EF4-FFF2-40B4-BE49-F238E27FC236}">
                <a16:creationId xmlns:a16="http://schemas.microsoft.com/office/drawing/2014/main" xmlns="" id="{58625256-CB9C-5122-2FDF-7841BF6B2132}"/>
              </a:ext>
            </a:extLst>
          </p:cNvPr>
          <p:cNvPicPr>
            <a:picLocks noChangeAspect="1"/>
          </p:cNvPicPr>
          <p:nvPr/>
        </p:nvPicPr>
        <p:blipFill>
          <a:blip r:embed="rId3"/>
          <a:stretch>
            <a:fillRect/>
          </a:stretch>
        </p:blipFill>
        <p:spPr>
          <a:xfrm>
            <a:off x="5196964" y="1444667"/>
            <a:ext cx="1846470" cy="1175027"/>
          </a:xfrm>
          <a:prstGeom prst="rect">
            <a:avLst/>
          </a:prstGeom>
        </p:spPr>
      </p:pic>
      <p:sp>
        <p:nvSpPr>
          <p:cNvPr id="133" name="Google Shape;133;p4"/>
          <p:cNvSpPr txBox="1">
            <a:spLocks noGrp="1"/>
          </p:cNvSpPr>
          <p:nvPr>
            <p:ph sz="half" idx="1"/>
          </p:nvPr>
        </p:nvSpPr>
        <p:spPr>
          <a:xfrm>
            <a:off x="965199" y="3729161"/>
            <a:ext cx="5690043" cy="2277321"/>
          </a:xfrm>
          <a:prstGeom prst="rect">
            <a:avLst/>
          </a:prstGeom>
        </p:spPr>
        <p:txBody>
          <a:bodyPr spcFirstLastPara="1" vert="horz" lIns="91440" tIns="45720" rIns="91440" bIns="45720" rtlCol="0" anchor="t" anchorCtr="0">
            <a:normAutofit/>
          </a:bodyPr>
          <a:lstStyle/>
          <a:p>
            <a:pPr marL="148590">
              <a:spcBef>
                <a:spcPts val="0"/>
              </a:spcBef>
              <a:spcAft>
                <a:spcPts val="600"/>
              </a:spcAft>
              <a:buSzPts val="2000"/>
            </a:pPr>
            <a:r>
              <a:rPr lang="en-US" sz="2400" dirty="0">
                <a:cs typeface="Calibri" panose="020F0502020204030204"/>
              </a:rPr>
              <a:t>Needs a clear purpose statement</a:t>
            </a:r>
          </a:p>
          <a:p>
            <a:pPr marL="148590">
              <a:spcBef>
                <a:spcPts val="0"/>
              </a:spcBef>
              <a:spcAft>
                <a:spcPts val="600"/>
              </a:spcAft>
              <a:buSzPts val="2000"/>
            </a:pPr>
            <a:r>
              <a:rPr lang="en-US" sz="2400" dirty="0">
                <a:cs typeface="Calibri" panose="020F0502020204030204"/>
              </a:rPr>
              <a:t>Plan meeting schedule</a:t>
            </a:r>
            <a:endParaRPr lang="en-US" sz="2400" dirty="0"/>
          </a:p>
        </p:txBody>
      </p:sp>
      <p:pic>
        <p:nvPicPr>
          <p:cNvPr id="4" name="Picture 4">
            <a:extLst>
              <a:ext uri="{FF2B5EF4-FFF2-40B4-BE49-F238E27FC236}">
                <a16:creationId xmlns:a16="http://schemas.microsoft.com/office/drawing/2014/main" xmlns="" id="{4F9A65C6-B7E4-9FAB-E411-57EAF64C633F}"/>
              </a:ext>
            </a:extLst>
          </p:cNvPr>
          <p:cNvPicPr>
            <a:picLocks noGrp="1" noChangeAspect="1"/>
          </p:cNvPicPr>
          <p:nvPr>
            <p:ph sz="half" idx="2"/>
          </p:nvPr>
        </p:nvPicPr>
        <p:blipFill>
          <a:blip r:embed="rId4"/>
          <a:stretch>
            <a:fillRect/>
          </a:stretch>
        </p:blipFill>
        <p:spPr>
          <a:xfrm>
            <a:off x="8050038" y="2282595"/>
            <a:ext cx="2713512" cy="2857124"/>
          </a:xfrm>
          <a:prstGeom prst="rect">
            <a:avLst/>
          </a:prstGeom>
        </p:spPr>
      </p:pic>
    </p:spTree>
    <p:extLst>
      <p:ext uri="{BB962C8B-B14F-4D97-AF65-F5344CB8AC3E}">
        <p14:creationId xmlns:p14="http://schemas.microsoft.com/office/powerpoint/2010/main" val="2525875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04812C46-200A-4DEB-A05E-3ED6C68C238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text, person, computer, person&#10;&#10;Description automatically generated">
            <a:extLst>
              <a:ext uri="{FF2B5EF4-FFF2-40B4-BE49-F238E27FC236}">
                <a16:creationId xmlns:a16="http://schemas.microsoft.com/office/drawing/2014/main" xmlns="" id="{7E6919D3-614E-C3B8-C12B-8006C5A735D8}"/>
              </a:ext>
            </a:extLst>
          </p:cNvPr>
          <p:cNvPicPr>
            <a:picLocks noChangeAspect="1"/>
          </p:cNvPicPr>
          <p:nvPr/>
        </p:nvPicPr>
        <p:blipFill rotWithShape="1">
          <a:blip r:embed="rId2">
            <a:extLst>
              <a:ext uri="{837473B0-CC2E-450A-ABE3-18F120FF3D39}">
                <a1611:picAttrSrcUrl xmlns:a1611="http://schemas.microsoft.com/office/drawing/2016/11/main" xmlns="" r:id="rId3"/>
              </a:ext>
            </a:extLst>
          </a:blip>
          <a:srcRect l="4403" r="1479" b="-1"/>
          <a:stretch/>
        </p:blipFill>
        <p:spPr>
          <a:xfrm>
            <a:off x="2522356" y="10"/>
            <a:ext cx="9669642" cy="6857990"/>
          </a:xfrm>
          <a:prstGeom prst="rect">
            <a:avLst/>
          </a:prstGeom>
        </p:spPr>
      </p:pic>
      <p:sp>
        <p:nvSpPr>
          <p:cNvPr id="11" name="Rectangle 10">
            <a:extLst>
              <a:ext uri="{FF2B5EF4-FFF2-40B4-BE49-F238E27FC236}">
                <a16:creationId xmlns:a16="http://schemas.microsoft.com/office/drawing/2014/main" xmlns="" id="{D1EA859B-E555-4109-94F3-6700E046E00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A5791680-427E-09EA-54C3-1FD03BD4738C}"/>
              </a:ext>
            </a:extLst>
          </p:cNvPr>
          <p:cNvSpPr>
            <a:spLocks noGrp="1"/>
          </p:cNvSpPr>
          <p:nvPr>
            <p:ph type="title"/>
          </p:nvPr>
        </p:nvSpPr>
        <p:spPr>
          <a:xfrm>
            <a:off x="838200" y="365125"/>
            <a:ext cx="3822189" cy="1899912"/>
          </a:xfrm>
        </p:spPr>
        <p:txBody>
          <a:bodyPr>
            <a:normAutofit/>
          </a:bodyPr>
          <a:lstStyle/>
          <a:p>
            <a:r>
              <a:rPr lang="en-US" sz="4000">
                <a:ea typeface="+mj-lt"/>
                <a:cs typeface="+mj-lt"/>
              </a:rPr>
              <a:t>DECIDING HOW TO MEET </a:t>
            </a:r>
            <a:endParaRPr lang="en-US" sz="4000"/>
          </a:p>
        </p:txBody>
      </p:sp>
      <p:sp>
        <p:nvSpPr>
          <p:cNvPr id="3" name="Content Placeholder 2">
            <a:extLst>
              <a:ext uri="{FF2B5EF4-FFF2-40B4-BE49-F238E27FC236}">
                <a16:creationId xmlns:a16="http://schemas.microsoft.com/office/drawing/2014/main" xmlns="" id="{76230AA7-F8F0-11EA-CC25-1D35D924BB8B}"/>
              </a:ext>
            </a:extLst>
          </p:cNvPr>
          <p:cNvSpPr>
            <a:spLocks noGrp="1"/>
          </p:cNvSpPr>
          <p:nvPr>
            <p:ph idx="1"/>
          </p:nvPr>
        </p:nvSpPr>
        <p:spPr>
          <a:xfrm>
            <a:off x="838200" y="2053201"/>
            <a:ext cx="3626804" cy="4123762"/>
          </a:xfrm>
        </p:spPr>
        <p:txBody>
          <a:bodyPr vert="horz" lIns="91440" tIns="45720" rIns="91440" bIns="45720" rtlCol="0" anchor="t">
            <a:noAutofit/>
          </a:bodyPr>
          <a:lstStyle/>
          <a:p>
            <a:pPr>
              <a:lnSpc>
                <a:spcPct val="150000"/>
              </a:lnSpc>
            </a:pPr>
            <a:r>
              <a:rPr lang="en-US" dirty="0">
                <a:ea typeface="+mn-lt"/>
                <a:cs typeface="+mn-lt"/>
              </a:rPr>
              <a:t>Meeting in person: Need to decide how and where to meet. </a:t>
            </a:r>
            <a:endParaRPr lang="en-US">
              <a:cs typeface="Calibri" panose="020F0502020204030204"/>
            </a:endParaRPr>
          </a:p>
          <a:p>
            <a:pPr>
              <a:lnSpc>
                <a:spcPct val="150000"/>
              </a:lnSpc>
            </a:pPr>
            <a:r>
              <a:rPr lang="en-US" dirty="0">
                <a:ea typeface="+mn-lt"/>
                <a:cs typeface="+mn-lt"/>
              </a:rPr>
              <a:t>Virtual meetings: Use some of the technologies </a:t>
            </a:r>
            <a:endParaRPr lang="en-US" dirty="0">
              <a:cs typeface="Calibri"/>
            </a:endParaRPr>
          </a:p>
          <a:p>
            <a:pPr marL="0" indent="0">
              <a:lnSpc>
                <a:spcPct val="150000"/>
              </a:lnSpc>
              <a:buNone/>
            </a:pPr>
            <a:endParaRPr lang="en-US" dirty="0">
              <a:cs typeface="Calibri"/>
            </a:endParaRPr>
          </a:p>
          <a:p>
            <a:pPr>
              <a:lnSpc>
                <a:spcPct val="150000"/>
              </a:lnSpc>
            </a:pPr>
            <a:endParaRPr lang="en-US" dirty="0">
              <a:cs typeface="Calibri"/>
            </a:endParaRPr>
          </a:p>
          <a:p>
            <a:pPr>
              <a:lnSpc>
                <a:spcPct val="150000"/>
              </a:lnSpc>
            </a:pPr>
            <a:endParaRPr lang="en-US" dirty="0">
              <a:cs typeface="Calibri"/>
            </a:endParaRPr>
          </a:p>
        </p:txBody>
      </p:sp>
    </p:spTree>
    <p:extLst>
      <p:ext uri="{BB962C8B-B14F-4D97-AF65-F5344CB8AC3E}">
        <p14:creationId xmlns:p14="http://schemas.microsoft.com/office/powerpoint/2010/main" val="4232283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47"/>
        <p:cNvGrpSpPr/>
        <p:nvPr/>
      </p:nvGrpSpPr>
      <p:grpSpPr>
        <a:xfrm>
          <a:off x="0" y="0"/>
          <a:ext cx="0" cy="0"/>
          <a:chOff x="0" y="0"/>
          <a:chExt cx="0" cy="0"/>
        </a:xfrm>
      </p:grpSpPr>
      <p:sp useBgFill="1">
        <p:nvSpPr>
          <p:cNvPr id="92" name="Rectangle 91">
            <a:extLst>
              <a:ext uri="{FF2B5EF4-FFF2-40B4-BE49-F238E27FC236}">
                <a16:creationId xmlns:a16="http://schemas.microsoft.com/office/drawing/2014/main" xmlns="" id="{04812C46-200A-4DEB-A05E-3ED6C68C238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1" name="Google Shape;151;p6"/>
          <p:cNvPicPr preferRelativeResize="0"/>
          <p:nvPr/>
        </p:nvPicPr>
        <p:blipFill rotWithShape="1">
          <a:blip r:embed="rId3"/>
          <a:srcRect r="5882" b="-1"/>
          <a:stretch/>
        </p:blipFill>
        <p:spPr>
          <a:xfrm>
            <a:off x="2522356" y="10"/>
            <a:ext cx="9669642" cy="6857990"/>
          </a:xfrm>
          <a:prstGeom prst="rect">
            <a:avLst/>
          </a:prstGeom>
          <a:noFill/>
        </p:spPr>
      </p:pic>
      <p:sp>
        <p:nvSpPr>
          <p:cNvPr id="94" name="Rectangle 93">
            <a:extLst>
              <a:ext uri="{FF2B5EF4-FFF2-40B4-BE49-F238E27FC236}">
                <a16:creationId xmlns:a16="http://schemas.microsoft.com/office/drawing/2014/main" xmlns="" id="{D1EA859B-E555-4109-94F3-6700E046E00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8" name="Google Shape;148;p6"/>
          <p:cNvSpPr txBox="1">
            <a:spLocks noGrp="1"/>
          </p:cNvSpPr>
          <p:nvPr>
            <p:ph type="title"/>
          </p:nvPr>
        </p:nvSpPr>
        <p:spPr>
          <a:xfrm>
            <a:off x="838200" y="365125"/>
            <a:ext cx="3822189" cy="1899912"/>
          </a:xfrm>
          <a:prstGeom prst="rect">
            <a:avLst/>
          </a:prstGeom>
        </p:spPr>
        <p:txBody>
          <a:bodyPr spcFirstLastPara="1" vert="horz" lIns="91440" tIns="45720" rIns="91440" bIns="45720" rtlCol="0" anchor="ctr" anchorCtr="0">
            <a:normAutofit/>
          </a:bodyPr>
          <a:lstStyle/>
          <a:p>
            <a:r>
              <a:rPr lang="en-US" sz="4000"/>
              <a:t>Discussion</a:t>
            </a:r>
          </a:p>
        </p:txBody>
      </p:sp>
      <p:sp>
        <p:nvSpPr>
          <p:cNvPr id="150" name="Google Shape;150;p6"/>
          <p:cNvSpPr txBox="1">
            <a:spLocks noGrp="1"/>
          </p:cNvSpPr>
          <p:nvPr>
            <p:ph sz="half" idx="2"/>
          </p:nvPr>
        </p:nvSpPr>
        <p:spPr>
          <a:xfrm>
            <a:off x="838200" y="1711278"/>
            <a:ext cx="3822189" cy="4465685"/>
          </a:xfrm>
          <a:prstGeom prst="rect">
            <a:avLst/>
          </a:prstGeom>
        </p:spPr>
        <p:txBody>
          <a:bodyPr spcFirstLastPara="1" vert="horz" lIns="91440" tIns="45720" rIns="91440" bIns="45720" rtlCol="0" anchor="t" anchorCtr="0">
            <a:noAutofit/>
          </a:bodyPr>
          <a:lstStyle/>
          <a:p>
            <a:pPr marL="91440" lvl="0">
              <a:lnSpc>
                <a:spcPct val="150000"/>
              </a:lnSpc>
              <a:spcBef>
                <a:spcPts val="1400"/>
              </a:spcBef>
              <a:spcAft>
                <a:spcPts val="0"/>
              </a:spcAft>
              <a:buSzPts val="2000"/>
            </a:pPr>
            <a:r>
              <a:rPr lang="en-US" dirty="0"/>
              <a:t>Identify the strengths and weaknesses of face-to-face meetings?</a:t>
            </a:r>
            <a:endParaRPr lang="en-US">
              <a:cs typeface="Calibri"/>
            </a:endParaRPr>
          </a:p>
          <a:p>
            <a:pPr marL="91440" lvl="0">
              <a:lnSpc>
                <a:spcPct val="150000"/>
              </a:lnSpc>
              <a:spcBef>
                <a:spcPts val="1400"/>
              </a:spcBef>
              <a:spcAft>
                <a:spcPts val="0"/>
              </a:spcAft>
              <a:buSzPts val="2000"/>
            </a:pPr>
            <a:r>
              <a:rPr lang="en-US" dirty="0"/>
              <a:t>List types of effective application technologies for meetings?</a:t>
            </a:r>
            <a:endParaRPr lang="en-US" dirty="0">
              <a:cs typeface="Calibri" panose="020F0502020204030204"/>
            </a:endParaRPr>
          </a:p>
          <a:p>
            <a:pPr marL="91440" lvl="0">
              <a:lnSpc>
                <a:spcPct val="150000"/>
              </a:lnSpc>
              <a:spcBef>
                <a:spcPts val="1400"/>
              </a:spcBef>
              <a:spcAft>
                <a:spcPts val="0"/>
              </a:spcAft>
              <a:buSzPts val="2000"/>
            </a:pPr>
            <a:endParaRPr lang="en-US" dirty="0">
              <a:cs typeface="Calibri" panose="020F0502020204030204"/>
            </a:endParaRPr>
          </a:p>
          <a:p>
            <a:pPr marL="91440" lvl="0">
              <a:lnSpc>
                <a:spcPct val="150000"/>
              </a:lnSpc>
              <a:spcBef>
                <a:spcPts val="1400"/>
              </a:spcBef>
              <a:spcAft>
                <a:spcPts val="0"/>
              </a:spcAft>
              <a:buSzPts val="2000"/>
            </a:pPr>
            <a:endParaRPr lang="en-US" dirty="0">
              <a:cs typeface="Calibri" panose="020F050202020403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55"/>
        <p:cNvGrpSpPr/>
        <p:nvPr/>
      </p:nvGrpSpPr>
      <p:grpSpPr>
        <a:xfrm>
          <a:off x="0" y="0"/>
          <a:ext cx="0" cy="0"/>
          <a:chOff x="0" y="0"/>
          <a:chExt cx="0" cy="0"/>
        </a:xfrm>
      </p:grpSpPr>
      <p:sp useBgFill="1">
        <p:nvSpPr>
          <p:cNvPr id="99" name="Rectangle 98">
            <a:extLst>
              <a:ext uri="{FF2B5EF4-FFF2-40B4-BE49-F238E27FC236}">
                <a16:creationId xmlns:a16="http://schemas.microsoft.com/office/drawing/2014/main" xmlns="" id="{56E9B3E6-E277-4D68-BA48-9CB43FFBD6E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Group 100">
            <a:extLst>
              <a:ext uri="{FF2B5EF4-FFF2-40B4-BE49-F238E27FC236}">
                <a16:creationId xmlns:a16="http://schemas.microsoft.com/office/drawing/2014/main" xmlns="" id="{AE1C45F0-260A-458C-96ED-C1F6D215121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02" name="Rectangle 101">
              <a:extLst>
                <a:ext uri="{FF2B5EF4-FFF2-40B4-BE49-F238E27FC236}">
                  <a16:creationId xmlns:a16="http://schemas.microsoft.com/office/drawing/2014/main" xmlns="" id="{A6604B49-AD5C-4590-B051-06C8222ECD9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a:ext uri="{FF2B5EF4-FFF2-40B4-BE49-F238E27FC236}">
                  <a16:creationId xmlns:a16="http://schemas.microsoft.com/office/drawing/2014/main" xmlns="" id="{743ECCAF-29C5-4537-947C-7EA1292463DB}"/>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xmlns="" id="{ED49787B-8DE6-4467-AD0A-8DECC6E0C2D6}"/>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6" name="Rectangle 105">
            <a:extLst>
              <a:ext uri="{FF2B5EF4-FFF2-40B4-BE49-F238E27FC236}">
                <a16:creationId xmlns:a16="http://schemas.microsoft.com/office/drawing/2014/main" xmlns="" id="{D5B0017B-2ECA-49AF-B397-DC140825DF8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Google Shape;156;p7"/>
          <p:cNvSpPr txBox="1">
            <a:spLocks noGrp="1"/>
          </p:cNvSpPr>
          <p:nvPr>
            <p:ph type="title"/>
          </p:nvPr>
        </p:nvSpPr>
        <p:spPr>
          <a:xfrm>
            <a:off x="1043631" y="809898"/>
            <a:ext cx="10173010" cy="1554480"/>
          </a:xfrm>
          <a:prstGeom prst="rect">
            <a:avLst/>
          </a:prstGeom>
        </p:spPr>
        <p:txBody>
          <a:bodyPr spcFirstLastPara="1" lIns="91425" tIns="45700" rIns="91425" bIns="45700" anchor="ctr" anchorCtr="0">
            <a:normAutofit/>
          </a:bodyPr>
          <a:lstStyle/>
          <a:p>
            <a:pPr marL="0" lvl="0" indent="0" rtl="0">
              <a:spcBef>
                <a:spcPts val="0"/>
              </a:spcBef>
              <a:spcAft>
                <a:spcPts val="0"/>
              </a:spcAft>
              <a:buClr>
                <a:srgbClr val="3F3F3F"/>
              </a:buClr>
              <a:buSzPts val="4800"/>
              <a:buFont typeface="Calibri"/>
              <a:buNone/>
            </a:pPr>
            <a:r>
              <a:rPr lang="en-US" sz="4800"/>
              <a:t>FORMULATING AN AGENDA </a:t>
            </a:r>
          </a:p>
        </p:txBody>
      </p:sp>
      <p:cxnSp>
        <p:nvCxnSpPr>
          <p:cNvPr id="108" name="Straight Connector 107">
            <a:extLst>
              <a:ext uri="{FF2B5EF4-FFF2-40B4-BE49-F238E27FC236}">
                <a16:creationId xmlns:a16="http://schemas.microsoft.com/office/drawing/2014/main" xmlns="" id="{6CF1BAF6-AD41-4082-B212-8A1F9A2E8779}"/>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159" name="Google Shape;157;p7">
            <a:extLst>
              <a:ext uri="{FF2B5EF4-FFF2-40B4-BE49-F238E27FC236}">
                <a16:creationId xmlns:a16="http://schemas.microsoft.com/office/drawing/2014/main" xmlns="" id="{545B6DC4-DE23-F0D5-0E01-B98040F7D441}"/>
              </a:ext>
            </a:extLst>
          </p:cNvPr>
          <p:cNvGraphicFramePr>
            <a:graphicFrameLocks noGrp="1"/>
          </p:cNvGraphicFramePr>
          <p:nvPr>
            <p:ph idx="1"/>
            <p:extLst>
              <p:ext uri="{D42A27DB-BD31-4B8C-83A1-F6EECF244321}">
                <p14:modId xmlns:p14="http://schemas.microsoft.com/office/powerpoint/2010/main" val="3503668016"/>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61"/>
        <p:cNvGrpSpPr/>
        <p:nvPr/>
      </p:nvGrpSpPr>
      <p:grpSpPr>
        <a:xfrm>
          <a:off x="0" y="0"/>
          <a:ext cx="0" cy="0"/>
          <a:chOff x="0" y="0"/>
          <a:chExt cx="0" cy="0"/>
        </a:xfrm>
      </p:grpSpPr>
      <p:sp useBgFill="1">
        <p:nvSpPr>
          <p:cNvPr id="166" name="Rectangle 104">
            <a:extLst>
              <a:ext uri="{FF2B5EF4-FFF2-40B4-BE49-F238E27FC236}">
                <a16:creationId xmlns:a16="http://schemas.microsoft.com/office/drawing/2014/main" xmlns="" id="{0E3596DD-156A-473E-9BB3-C6A29F7574E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Freeform: Shape 106">
            <a:extLst>
              <a:ext uri="{FF2B5EF4-FFF2-40B4-BE49-F238E27FC236}">
                <a16:creationId xmlns:a16="http://schemas.microsoft.com/office/drawing/2014/main" xmlns="" id="{2C46C4D6-C474-4E92-B52E-944C1118F7B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162" name="Google Shape;162;p8"/>
          <p:cNvSpPr txBox="1">
            <a:spLocks noGrp="1"/>
          </p:cNvSpPr>
          <p:nvPr>
            <p:ph type="title"/>
          </p:nvPr>
        </p:nvSpPr>
        <p:spPr>
          <a:xfrm>
            <a:off x="838201" y="643467"/>
            <a:ext cx="3888526" cy="1800526"/>
          </a:xfrm>
          <a:prstGeom prst="rect">
            <a:avLst/>
          </a:prstGeom>
        </p:spPr>
        <p:txBody>
          <a:bodyPr spcFirstLastPara="1" vert="horz" lIns="91440" tIns="45720" rIns="91440" bIns="45720" rtlCol="0" anchor="ctr" anchorCtr="0">
            <a:normAutofit/>
          </a:bodyPr>
          <a:lstStyle/>
          <a:p>
            <a:pPr>
              <a:buClr>
                <a:srgbClr val="3F3F3F"/>
              </a:buClr>
              <a:buSzPts val="4800"/>
            </a:pPr>
            <a:r>
              <a:rPr lang="en-US" b="1" kern="1200">
                <a:solidFill>
                  <a:schemeClr val="tx1"/>
                </a:solidFill>
                <a:latin typeface="+mj-lt"/>
                <a:ea typeface="+mj-ea"/>
                <a:cs typeface="+mj-cs"/>
              </a:rPr>
              <a:t>3. Components of agenda </a:t>
            </a:r>
          </a:p>
        </p:txBody>
      </p:sp>
      <p:sp>
        <p:nvSpPr>
          <p:cNvPr id="163" name="Google Shape;163;p8"/>
          <p:cNvSpPr txBox="1">
            <a:spLocks noGrp="1"/>
          </p:cNvSpPr>
          <p:nvPr>
            <p:ph sz="half" idx="1"/>
          </p:nvPr>
        </p:nvSpPr>
        <p:spPr>
          <a:xfrm>
            <a:off x="838201" y="2623381"/>
            <a:ext cx="3888528" cy="3553581"/>
          </a:xfrm>
          <a:prstGeom prst="rect">
            <a:avLst/>
          </a:prstGeom>
        </p:spPr>
        <p:txBody>
          <a:bodyPr spcFirstLastPara="1" vert="horz" lIns="91440" tIns="45720" rIns="91440" bIns="45720" rtlCol="0" anchor="t" anchorCtr="0">
            <a:normAutofit/>
          </a:bodyPr>
          <a:lstStyle/>
          <a:p>
            <a:pPr marL="365125" lvl="0">
              <a:spcBef>
                <a:spcPts val="0"/>
              </a:spcBef>
              <a:spcAft>
                <a:spcPts val="0"/>
              </a:spcAft>
              <a:buSzPts val="2000"/>
            </a:pPr>
            <a:r>
              <a:rPr lang="en-US" sz="2000" dirty="0"/>
              <a:t>Purpose of Meeting</a:t>
            </a:r>
            <a:endParaRPr lang="en-US" sz="2000" dirty="0">
              <a:cs typeface="Calibri"/>
            </a:endParaRPr>
          </a:p>
          <a:p>
            <a:pPr marL="365125" lvl="0">
              <a:spcBef>
                <a:spcPts val="1400"/>
              </a:spcBef>
              <a:spcAft>
                <a:spcPts val="0"/>
              </a:spcAft>
              <a:buSzPts val="2000"/>
            </a:pPr>
            <a:r>
              <a:rPr lang="en-US" sz="2000" dirty="0"/>
              <a:t>A list of points to be considered, and a brief summary of relevant information that relates to each point.</a:t>
            </a:r>
            <a:endParaRPr lang="en-US" sz="2000" dirty="0">
              <a:cs typeface="Calibri"/>
            </a:endParaRPr>
          </a:p>
          <a:p>
            <a:pPr marL="365125" lvl="0">
              <a:spcBef>
                <a:spcPts val="1400"/>
              </a:spcBef>
              <a:spcAft>
                <a:spcPts val="0"/>
              </a:spcAft>
              <a:buSzPts val="2000"/>
            </a:pPr>
            <a:r>
              <a:rPr lang="en-US" sz="2000" dirty="0"/>
              <a:t>List of participants</a:t>
            </a:r>
            <a:endParaRPr lang="en-US" sz="2000" dirty="0">
              <a:cs typeface="Calibri"/>
            </a:endParaRPr>
          </a:p>
          <a:p>
            <a:pPr marL="365125" lvl="0">
              <a:spcBef>
                <a:spcPts val="1400"/>
              </a:spcBef>
              <a:spcAft>
                <a:spcPts val="0"/>
              </a:spcAft>
              <a:buSzPts val="2000"/>
            </a:pPr>
            <a:r>
              <a:rPr lang="en-US" sz="2000" dirty="0"/>
              <a:t>Date</a:t>
            </a:r>
            <a:endParaRPr lang="en-US" sz="2000" dirty="0">
              <a:cs typeface="Calibri"/>
            </a:endParaRPr>
          </a:p>
          <a:p>
            <a:pPr marL="365125" lvl="0">
              <a:spcBef>
                <a:spcPts val="1400"/>
              </a:spcBef>
              <a:spcAft>
                <a:spcPts val="0"/>
              </a:spcAft>
              <a:buSzPts val="2000"/>
            </a:pPr>
            <a:r>
              <a:rPr lang="en-US" sz="2000" dirty="0"/>
              <a:t>Time</a:t>
            </a:r>
            <a:endParaRPr lang="en-US" sz="2000" dirty="0">
              <a:cs typeface="Calibri"/>
            </a:endParaRPr>
          </a:p>
          <a:p>
            <a:pPr marL="365125" lvl="0">
              <a:spcBef>
                <a:spcPts val="1400"/>
              </a:spcBef>
              <a:spcAft>
                <a:spcPts val="0"/>
              </a:spcAft>
              <a:buSzPts val="2000"/>
            </a:pPr>
            <a:r>
              <a:rPr lang="en-US" sz="2000" dirty="0"/>
              <a:t>Place</a:t>
            </a:r>
          </a:p>
          <a:p>
            <a:pPr marL="91440" lvl="0">
              <a:spcBef>
                <a:spcPts val="1400"/>
              </a:spcBef>
              <a:spcAft>
                <a:spcPts val="0"/>
              </a:spcAft>
              <a:buSzPts val="2000"/>
            </a:pPr>
            <a:endParaRPr lang="en-US" sz="2000"/>
          </a:p>
        </p:txBody>
      </p:sp>
      <p:pic>
        <p:nvPicPr>
          <p:cNvPr id="164" name="Google Shape;164;p8"/>
          <p:cNvPicPr preferRelativeResize="0">
            <a:picLocks noGrp="1"/>
          </p:cNvPicPr>
          <p:nvPr>
            <p:ph sz="half" idx="2"/>
          </p:nvPr>
        </p:nvPicPr>
        <p:blipFill rotWithShape="1">
          <a:blip r:embed="rId3"/>
          <a:stretch/>
        </p:blipFill>
        <p:spPr>
          <a:xfrm>
            <a:off x="7235803" y="643234"/>
            <a:ext cx="3877913" cy="5599876"/>
          </a:xfrm>
          <a:prstGeom prst="rect">
            <a:avLst/>
          </a:prstGeom>
          <a:noFill/>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570</TotalTime>
  <Words>946</Words>
  <Application>Microsoft Macintosh PowerPoint</Application>
  <PresentationFormat>Widescreen</PresentationFormat>
  <Paragraphs>106</Paragraphs>
  <Slides>21</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Calibri</vt:lpstr>
      <vt:lpstr>Calibri Light</vt:lpstr>
      <vt:lpstr>Noto Sans Symbols</vt:lpstr>
      <vt:lpstr>Quattrocento Sans</vt:lpstr>
      <vt:lpstr>Arial</vt:lpstr>
      <vt:lpstr>Office Theme</vt:lpstr>
      <vt:lpstr>Groups and meetings</vt:lpstr>
      <vt:lpstr>Chapter outlines</vt:lpstr>
      <vt:lpstr>LEARNING OBJECTIVES</vt:lpstr>
      <vt:lpstr>1. What is a meeting?</vt:lpstr>
      <vt:lpstr>2. PRE-meeting</vt:lpstr>
      <vt:lpstr>DECIDING HOW TO MEET </vt:lpstr>
      <vt:lpstr>Discussion</vt:lpstr>
      <vt:lpstr>FORMULATING AN AGENDA </vt:lpstr>
      <vt:lpstr>3. Components of agenda </vt:lpstr>
      <vt:lpstr>INVITING MEETING PARTICIPANTS </vt:lpstr>
      <vt:lpstr>IDENTIFYING AN APPROPRIATE MEETING SPACE </vt:lpstr>
      <vt:lpstr>MEETING CHECKLIST FOR PARTICIPANTS </vt:lpstr>
      <vt:lpstr>Perils of Poor Facilitation</vt:lpstr>
      <vt:lpstr>Guidelines for Facilitating a Meeting </vt:lpstr>
      <vt:lpstr>Guidelines for Facilitating a Meeting </vt:lpstr>
      <vt:lpstr>4. POST-Meeting Communication </vt:lpstr>
      <vt:lpstr>Sample of Informal Minutes</vt:lpstr>
      <vt:lpstr>5. Using Technology</vt:lpstr>
      <vt:lpstr>TIPS FOR VIRTUAL MEETINGS</vt:lpstr>
      <vt:lpstr>Review &amp; Reflection Questions </vt:lpstr>
      <vt:lpstr>Q&amp;A</vt:lpstr>
    </vt:vector>
  </TitlesOfParts>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Groups and meetings</dc:title>
  <dc:creator>Admin</dc:creator>
  <cp:lastModifiedBy>Microsoft Office User</cp:lastModifiedBy>
  <cp:revision>123</cp:revision>
  <dcterms:created xsi:type="dcterms:W3CDTF">2021-08-31T13:06:13Z</dcterms:created>
  <dcterms:modified xsi:type="dcterms:W3CDTF">2022-06-01T09:31:19Z</dcterms:modified>
</cp:coreProperties>
</file>